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6" r:id="rId3"/>
    <p:sldId id="257" r:id="rId4"/>
    <p:sldId id="258" r:id="rId5"/>
    <p:sldId id="293" r:id="rId6"/>
    <p:sldId id="259" r:id="rId7"/>
    <p:sldId id="294" r:id="rId8"/>
    <p:sldId id="323" r:id="rId9"/>
    <p:sldId id="260" r:id="rId10"/>
    <p:sldId id="261" r:id="rId11"/>
    <p:sldId id="324" r:id="rId12"/>
    <p:sldId id="298" r:id="rId13"/>
    <p:sldId id="299" r:id="rId14"/>
    <p:sldId id="262" r:id="rId15"/>
    <p:sldId id="325" r:id="rId16"/>
    <p:sldId id="301" r:id="rId17"/>
    <p:sldId id="303" r:id="rId18"/>
    <p:sldId id="327" r:id="rId19"/>
    <p:sldId id="264" r:id="rId20"/>
    <p:sldId id="265" r:id="rId21"/>
    <p:sldId id="266" r:id="rId22"/>
    <p:sldId id="295" r:id="rId23"/>
    <p:sldId id="329" r:id="rId24"/>
    <p:sldId id="267" r:id="rId25"/>
    <p:sldId id="268" r:id="rId26"/>
    <p:sldId id="316" r:id="rId27"/>
    <p:sldId id="270" r:id="rId28"/>
    <p:sldId id="317" r:id="rId29"/>
    <p:sldId id="328" r:id="rId30"/>
    <p:sldId id="318" r:id="rId31"/>
    <p:sldId id="296" r:id="rId32"/>
    <p:sldId id="271" r:id="rId33"/>
    <p:sldId id="272" r:id="rId34"/>
    <p:sldId id="304" r:id="rId35"/>
    <p:sldId id="274" r:id="rId36"/>
    <p:sldId id="305" r:id="rId37"/>
    <p:sldId id="277" r:id="rId38"/>
    <p:sldId id="278" r:id="rId39"/>
    <p:sldId id="319" r:id="rId40"/>
    <p:sldId id="279" r:id="rId41"/>
    <p:sldId id="280" r:id="rId42"/>
    <p:sldId id="281" r:id="rId43"/>
    <p:sldId id="282" r:id="rId44"/>
    <p:sldId id="283" r:id="rId45"/>
    <p:sldId id="285" r:id="rId46"/>
    <p:sldId id="286" r:id="rId47"/>
    <p:sldId id="321" r:id="rId48"/>
    <p:sldId id="322" r:id="rId49"/>
    <p:sldId id="288" r:id="rId50"/>
    <p:sldId id="289" r:id="rId51"/>
    <p:sldId id="291" r:id="rId52"/>
    <p:sldId id="290" r:id="rId53"/>
    <p:sldId id="297" r:id="rId54"/>
    <p:sldId id="307" r:id="rId55"/>
    <p:sldId id="309" r:id="rId56"/>
    <p:sldId id="310" r:id="rId57"/>
    <p:sldId id="308" r:id="rId58"/>
    <p:sldId id="311" r:id="rId59"/>
    <p:sldId id="306" r:id="rId60"/>
    <p:sldId id="29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FF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99" d="100"/>
          <a:sy n="99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90E1D-1005-4310-B52D-302FEFD530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0734B-599F-4BFC-B9EC-F4785DE30B9D}">
      <dgm:prSet phldrT="[Текст]" custT="1"/>
      <dgm:spPr/>
      <dgm:t>
        <a:bodyPr/>
        <a:lstStyle/>
        <a:p>
          <a:r>
            <a:rPr lang="ru-RU" sz="2800" b="1" dirty="0" smtClean="0"/>
            <a:t>Система</a:t>
          </a:r>
          <a:endParaRPr lang="ru-RU" sz="2800" b="1" dirty="0"/>
        </a:p>
      </dgm:t>
    </dgm:pt>
    <dgm:pt modelId="{B2A89B06-9FAB-4016-BA57-54D80342223C}" type="parTrans" cxnId="{9D7CA842-9DFE-42DD-8D5E-184768C5A7C8}">
      <dgm:prSet/>
      <dgm:spPr/>
      <dgm:t>
        <a:bodyPr/>
        <a:lstStyle/>
        <a:p>
          <a:endParaRPr lang="ru-RU" sz="2400"/>
        </a:p>
      </dgm:t>
    </dgm:pt>
    <dgm:pt modelId="{6A8B0E46-CC2C-4DA8-BF82-3D101F940771}" type="sibTrans" cxnId="{9D7CA842-9DFE-42DD-8D5E-184768C5A7C8}">
      <dgm:prSet/>
      <dgm:spPr/>
      <dgm:t>
        <a:bodyPr/>
        <a:lstStyle/>
        <a:p>
          <a:endParaRPr lang="ru-RU" sz="2400"/>
        </a:p>
      </dgm:t>
    </dgm:pt>
    <dgm:pt modelId="{D546CBE8-385B-49D0-9738-FBCE60C0811D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800" b="1" dirty="0" smtClean="0"/>
            <a:t>Гомогенная</a:t>
          </a:r>
          <a:r>
            <a:rPr lang="ru-RU" sz="2800" dirty="0" smtClean="0"/>
            <a:t> - это однородная система, в которой нет частей, различающихся по свойствам и разделенных границей раздела фаз. </a:t>
          </a:r>
          <a:endParaRPr lang="ru-RU" sz="2800" dirty="0"/>
        </a:p>
      </dgm:t>
    </dgm:pt>
    <dgm:pt modelId="{E8DB586F-F07F-4D76-B416-BBABD621770A}" type="parTrans" cxnId="{3D65791D-D6B9-471E-BC02-433C524BA00C}">
      <dgm:prSet/>
      <dgm:spPr/>
      <dgm:t>
        <a:bodyPr/>
        <a:lstStyle/>
        <a:p>
          <a:endParaRPr lang="ru-RU" sz="2400"/>
        </a:p>
      </dgm:t>
    </dgm:pt>
    <dgm:pt modelId="{38C03125-EB1F-4CE3-BFBE-0A399F98F9B5}" type="sibTrans" cxnId="{3D65791D-D6B9-471E-BC02-433C524BA00C}">
      <dgm:prSet/>
      <dgm:spPr/>
      <dgm:t>
        <a:bodyPr/>
        <a:lstStyle/>
        <a:p>
          <a:endParaRPr lang="ru-RU" sz="2400"/>
        </a:p>
      </dgm:t>
    </dgm:pt>
    <dgm:pt modelId="{636D32D8-0D41-453A-ADA3-D5537FD72B0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800" b="1" dirty="0" smtClean="0"/>
            <a:t>Гетерогенная</a:t>
          </a:r>
          <a:r>
            <a:rPr lang="ru-RU" sz="2800" dirty="0" smtClean="0"/>
            <a:t>- это разнородная система, состоящая из двух и более частей, отличающихся по свойствам, между которыми есть граница раздела фаз. </a:t>
          </a:r>
          <a:endParaRPr lang="ru-RU" sz="2800" dirty="0"/>
        </a:p>
      </dgm:t>
    </dgm:pt>
    <dgm:pt modelId="{26294A9E-35C1-4E54-B256-A3F28357E944}" type="parTrans" cxnId="{BB0BFB95-63D3-4861-AA10-01A1B82C6882}">
      <dgm:prSet/>
      <dgm:spPr/>
      <dgm:t>
        <a:bodyPr/>
        <a:lstStyle/>
        <a:p>
          <a:endParaRPr lang="ru-RU" sz="2400"/>
        </a:p>
      </dgm:t>
    </dgm:pt>
    <dgm:pt modelId="{1A973280-2070-4213-978C-0BD784C1795A}" type="sibTrans" cxnId="{BB0BFB95-63D3-4861-AA10-01A1B82C6882}">
      <dgm:prSet/>
      <dgm:spPr/>
      <dgm:t>
        <a:bodyPr/>
        <a:lstStyle/>
        <a:p>
          <a:endParaRPr lang="ru-RU" sz="2400"/>
        </a:p>
      </dgm:t>
    </dgm:pt>
    <dgm:pt modelId="{5D7E5EF5-2AB9-4496-BC4B-7FB4FFDD466A}" type="pres">
      <dgm:prSet presAssocID="{91390E1D-1005-4310-B52D-302FEFD530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6451AC-BDF2-4CD9-B316-8B4ED92617C1}" type="pres">
      <dgm:prSet presAssocID="{0540734B-599F-4BFC-B9EC-F4785DE30B9D}" presName="hierRoot1" presStyleCnt="0">
        <dgm:presLayoutVars>
          <dgm:hierBranch val="init"/>
        </dgm:presLayoutVars>
      </dgm:prSet>
      <dgm:spPr/>
    </dgm:pt>
    <dgm:pt modelId="{370B4EEB-65FD-425C-ABA7-841796FABA05}" type="pres">
      <dgm:prSet presAssocID="{0540734B-599F-4BFC-B9EC-F4785DE30B9D}" presName="rootComposite1" presStyleCnt="0"/>
      <dgm:spPr/>
    </dgm:pt>
    <dgm:pt modelId="{12A10DA8-0DDB-4AF0-8F00-E43EC5E42F89}" type="pres">
      <dgm:prSet presAssocID="{0540734B-599F-4BFC-B9EC-F4785DE30B9D}" presName="rootText1" presStyleLbl="node0" presStyleIdx="0" presStyleCnt="1" custScaleX="99208" custScaleY="41792" custLinFactNeighborX="-406" custLinFactNeighborY="12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1AEA3-5D78-4B8C-BC88-9084D25C45DC}" type="pres">
      <dgm:prSet presAssocID="{0540734B-599F-4BFC-B9EC-F4785DE30B9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D6493C-D469-428F-BD51-44AEE3ED2279}" type="pres">
      <dgm:prSet presAssocID="{0540734B-599F-4BFC-B9EC-F4785DE30B9D}" presName="hierChild2" presStyleCnt="0"/>
      <dgm:spPr/>
    </dgm:pt>
    <dgm:pt modelId="{17511B69-DD9A-4B4A-A0AB-6547FA48A9B2}" type="pres">
      <dgm:prSet presAssocID="{E8DB586F-F07F-4D76-B416-BBABD621770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5B77E1E-FA39-429D-850F-E3C43AC6E3B0}" type="pres">
      <dgm:prSet presAssocID="{D546CBE8-385B-49D0-9738-FBCE60C0811D}" presName="hierRoot2" presStyleCnt="0">
        <dgm:presLayoutVars>
          <dgm:hierBranch val="init"/>
        </dgm:presLayoutVars>
      </dgm:prSet>
      <dgm:spPr/>
    </dgm:pt>
    <dgm:pt modelId="{D3987586-C9FF-4CC9-BB2F-C427358832E5}" type="pres">
      <dgm:prSet presAssocID="{D546CBE8-385B-49D0-9738-FBCE60C0811D}" presName="rootComposite" presStyleCnt="0"/>
      <dgm:spPr/>
    </dgm:pt>
    <dgm:pt modelId="{9F33B5C4-DC23-4C2A-9BDE-A216C5CC8A12}" type="pres">
      <dgm:prSet presAssocID="{D546CBE8-385B-49D0-9738-FBCE60C0811D}" presName="rootText" presStyleLbl="node2" presStyleIdx="0" presStyleCnt="2" custScaleX="175394" custScaleY="24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2869E-8E20-4137-9C5D-E93452EC9CAA}" type="pres">
      <dgm:prSet presAssocID="{D546CBE8-385B-49D0-9738-FBCE60C0811D}" presName="rootConnector" presStyleLbl="node2" presStyleIdx="0" presStyleCnt="2"/>
      <dgm:spPr/>
      <dgm:t>
        <a:bodyPr/>
        <a:lstStyle/>
        <a:p>
          <a:endParaRPr lang="ru-RU"/>
        </a:p>
      </dgm:t>
    </dgm:pt>
    <dgm:pt modelId="{3480133F-6DB1-48A7-82E1-B690E85BF0B4}" type="pres">
      <dgm:prSet presAssocID="{D546CBE8-385B-49D0-9738-FBCE60C0811D}" presName="hierChild4" presStyleCnt="0"/>
      <dgm:spPr/>
    </dgm:pt>
    <dgm:pt modelId="{1B2EDE04-8F9A-4C6C-BAD7-34126C01703B}" type="pres">
      <dgm:prSet presAssocID="{D546CBE8-385B-49D0-9738-FBCE60C0811D}" presName="hierChild5" presStyleCnt="0"/>
      <dgm:spPr/>
    </dgm:pt>
    <dgm:pt modelId="{69AE5947-0AE4-4A4F-ADEC-4C9E99A225B0}" type="pres">
      <dgm:prSet presAssocID="{26294A9E-35C1-4E54-B256-A3F28357E94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FAC8C3D-05E9-439C-97A0-B1420F749FA3}" type="pres">
      <dgm:prSet presAssocID="{636D32D8-0D41-453A-ADA3-D5537FD72B01}" presName="hierRoot2" presStyleCnt="0">
        <dgm:presLayoutVars>
          <dgm:hierBranch val="init"/>
        </dgm:presLayoutVars>
      </dgm:prSet>
      <dgm:spPr/>
    </dgm:pt>
    <dgm:pt modelId="{A39931DB-8A8B-413E-8E15-1F1AADD01268}" type="pres">
      <dgm:prSet presAssocID="{636D32D8-0D41-453A-ADA3-D5537FD72B01}" presName="rootComposite" presStyleCnt="0"/>
      <dgm:spPr/>
    </dgm:pt>
    <dgm:pt modelId="{CCFB20E1-E55E-4F6C-90BC-3706859F9DE4}" type="pres">
      <dgm:prSet presAssocID="{636D32D8-0D41-453A-ADA3-D5537FD72B01}" presName="rootText" presStyleLbl="node2" presStyleIdx="1" presStyleCnt="2" custScaleX="169383" custScaleY="241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2FAEEC-FA5B-47CD-906C-733A71EA2F18}" type="pres">
      <dgm:prSet presAssocID="{636D32D8-0D41-453A-ADA3-D5537FD72B01}" presName="rootConnector" presStyleLbl="node2" presStyleIdx="1" presStyleCnt="2"/>
      <dgm:spPr/>
      <dgm:t>
        <a:bodyPr/>
        <a:lstStyle/>
        <a:p>
          <a:endParaRPr lang="ru-RU"/>
        </a:p>
      </dgm:t>
    </dgm:pt>
    <dgm:pt modelId="{E86DD306-D3DA-42BD-AD9B-4C2A20BF1C07}" type="pres">
      <dgm:prSet presAssocID="{636D32D8-0D41-453A-ADA3-D5537FD72B01}" presName="hierChild4" presStyleCnt="0"/>
      <dgm:spPr/>
    </dgm:pt>
    <dgm:pt modelId="{097B76E7-99B7-4A62-B775-9F0C8FA3ABDA}" type="pres">
      <dgm:prSet presAssocID="{636D32D8-0D41-453A-ADA3-D5537FD72B01}" presName="hierChild5" presStyleCnt="0"/>
      <dgm:spPr/>
    </dgm:pt>
    <dgm:pt modelId="{5A98D5EB-AF90-4D0C-9924-9BA7235BCB55}" type="pres">
      <dgm:prSet presAssocID="{0540734B-599F-4BFC-B9EC-F4785DE30B9D}" presName="hierChild3" presStyleCnt="0"/>
      <dgm:spPr/>
    </dgm:pt>
  </dgm:ptLst>
  <dgm:cxnLst>
    <dgm:cxn modelId="{2A92C6EA-F953-4167-B798-5354C0831EAC}" type="presOf" srcId="{636D32D8-0D41-453A-ADA3-D5537FD72B01}" destId="{CCFB20E1-E55E-4F6C-90BC-3706859F9DE4}" srcOrd="0" destOrd="0" presId="urn:microsoft.com/office/officeart/2005/8/layout/orgChart1"/>
    <dgm:cxn modelId="{BB0BFB95-63D3-4861-AA10-01A1B82C6882}" srcId="{0540734B-599F-4BFC-B9EC-F4785DE30B9D}" destId="{636D32D8-0D41-453A-ADA3-D5537FD72B01}" srcOrd="1" destOrd="0" parTransId="{26294A9E-35C1-4E54-B256-A3F28357E944}" sibTransId="{1A973280-2070-4213-978C-0BD784C1795A}"/>
    <dgm:cxn modelId="{9D7CA842-9DFE-42DD-8D5E-184768C5A7C8}" srcId="{91390E1D-1005-4310-B52D-302FEFD53068}" destId="{0540734B-599F-4BFC-B9EC-F4785DE30B9D}" srcOrd="0" destOrd="0" parTransId="{B2A89B06-9FAB-4016-BA57-54D80342223C}" sibTransId="{6A8B0E46-CC2C-4DA8-BF82-3D101F940771}"/>
    <dgm:cxn modelId="{3D65791D-D6B9-471E-BC02-433C524BA00C}" srcId="{0540734B-599F-4BFC-B9EC-F4785DE30B9D}" destId="{D546CBE8-385B-49D0-9738-FBCE60C0811D}" srcOrd="0" destOrd="0" parTransId="{E8DB586F-F07F-4D76-B416-BBABD621770A}" sibTransId="{38C03125-EB1F-4CE3-BFBE-0A399F98F9B5}"/>
    <dgm:cxn modelId="{9A2D5EAD-1679-44FD-BC12-30A71379C571}" type="presOf" srcId="{26294A9E-35C1-4E54-B256-A3F28357E944}" destId="{69AE5947-0AE4-4A4F-ADEC-4C9E99A225B0}" srcOrd="0" destOrd="0" presId="urn:microsoft.com/office/officeart/2005/8/layout/orgChart1"/>
    <dgm:cxn modelId="{723BA3FD-BB92-4634-9E02-C570F3628A7C}" type="presOf" srcId="{91390E1D-1005-4310-B52D-302FEFD53068}" destId="{5D7E5EF5-2AB9-4496-BC4B-7FB4FFDD466A}" srcOrd="0" destOrd="0" presId="urn:microsoft.com/office/officeart/2005/8/layout/orgChart1"/>
    <dgm:cxn modelId="{7720666F-BB07-4CE4-8B5A-8D0616D4B7CE}" type="presOf" srcId="{636D32D8-0D41-453A-ADA3-D5537FD72B01}" destId="{8A2FAEEC-FA5B-47CD-906C-733A71EA2F18}" srcOrd="1" destOrd="0" presId="urn:microsoft.com/office/officeart/2005/8/layout/orgChart1"/>
    <dgm:cxn modelId="{C48BB7A1-78D7-4C48-9528-68E115BB4091}" type="presOf" srcId="{D546CBE8-385B-49D0-9738-FBCE60C0811D}" destId="{C7F2869E-8E20-4137-9C5D-E93452EC9CAA}" srcOrd="1" destOrd="0" presId="urn:microsoft.com/office/officeart/2005/8/layout/orgChart1"/>
    <dgm:cxn modelId="{C473D4EB-8787-4B78-AB55-D54D35E9052F}" type="presOf" srcId="{D546CBE8-385B-49D0-9738-FBCE60C0811D}" destId="{9F33B5C4-DC23-4C2A-9BDE-A216C5CC8A12}" srcOrd="0" destOrd="0" presId="urn:microsoft.com/office/officeart/2005/8/layout/orgChart1"/>
    <dgm:cxn modelId="{E7153D77-9311-4D42-8E3C-98F628A057D7}" type="presOf" srcId="{E8DB586F-F07F-4D76-B416-BBABD621770A}" destId="{17511B69-DD9A-4B4A-A0AB-6547FA48A9B2}" srcOrd="0" destOrd="0" presId="urn:microsoft.com/office/officeart/2005/8/layout/orgChart1"/>
    <dgm:cxn modelId="{6A81C627-6758-47CD-9D6A-04972F6B4C2F}" type="presOf" srcId="{0540734B-599F-4BFC-B9EC-F4785DE30B9D}" destId="{12A10DA8-0DDB-4AF0-8F00-E43EC5E42F89}" srcOrd="0" destOrd="0" presId="urn:microsoft.com/office/officeart/2005/8/layout/orgChart1"/>
    <dgm:cxn modelId="{AD5878EF-DDB4-463A-A82F-25E261C0E31D}" type="presOf" srcId="{0540734B-599F-4BFC-B9EC-F4785DE30B9D}" destId="{A841AEA3-5D78-4B8C-BC88-9084D25C45DC}" srcOrd="1" destOrd="0" presId="urn:microsoft.com/office/officeart/2005/8/layout/orgChart1"/>
    <dgm:cxn modelId="{E3D6A003-F4A5-47B8-8D89-AD25FE471687}" type="presParOf" srcId="{5D7E5EF5-2AB9-4496-BC4B-7FB4FFDD466A}" destId="{4F6451AC-BDF2-4CD9-B316-8B4ED92617C1}" srcOrd="0" destOrd="0" presId="urn:microsoft.com/office/officeart/2005/8/layout/orgChart1"/>
    <dgm:cxn modelId="{313B8F04-F515-4EB7-B46A-AABAF4A25930}" type="presParOf" srcId="{4F6451AC-BDF2-4CD9-B316-8B4ED92617C1}" destId="{370B4EEB-65FD-425C-ABA7-841796FABA05}" srcOrd="0" destOrd="0" presId="urn:microsoft.com/office/officeart/2005/8/layout/orgChart1"/>
    <dgm:cxn modelId="{0F52ED36-0C23-445E-8DD6-B48543E77F92}" type="presParOf" srcId="{370B4EEB-65FD-425C-ABA7-841796FABA05}" destId="{12A10DA8-0DDB-4AF0-8F00-E43EC5E42F89}" srcOrd="0" destOrd="0" presId="urn:microsoft.com/office/officeart/2005/8/layout/orgChart1"/>
    <dgm:cxn modelId="{23B6177B-32C3-44E9-A7AE-81B3BBC5446A}" type="presParOf" srcId="{370B4EEB-65FD-425C-ABA7-841796FABA05}" destId="{A841AEA3-5D78-4B8C-BC88-9084D25C45DC}" srcOrd="1" destOrd="0" presId="urn:microsoft.com/office/officeart/2005/8/layout/orgChart1"/>
    <dgm:cxn modelId="{8380E64B-C166-4977-AAA5-AFE3F9F2DDD3}" type="presParOf" srcId="{4F6451AC-BDF2-4CD9-B316-8B4ED92617C1}" destId="{3DD6493C-D469-428F-BD51-44AEE3ED2279}" srcOrd="1" destOrd="0" presId="urn:microsoft.com/office/officeart/2005/8/layout/orgChart1"/>
    <dgm:cxn modelId="{9BB732B4-0104-49E7-85C5-ACAB0E4BB5C3}" type="presParOf" srcId="{3DD6493C-D469-428F-BD51-44AEE3ED2279}" destId="{17511B69-DD9A-4B4A-A0AB-6547FA48A9B2}" srcOrd="0" destOrd="0" presId="urn:microsoft.com/office/officeart/2005/8/layout/orgChart1"/>
    <dgm:cxn modelId="{5BCFBD0B-B96D-4C44-814C-22B549F414F2}" type="presParOf" srcId="{3DD6493C-D469-428F-BD51-44AEE3ED2279}" destId="{65B77E1E-FA39-429D-850F-E3C43AC6E3B0}" srcOrd="1" destOrd="0" presId="urn:microsoft.com/office/officeart/2005/8/layout/orgChart1"/>
    <dgm:cxn modelId="{84CC581C-5D74-41A1-8A90-99EAF07AA77D}" type="presParOf" srcId="{65B77E1E-FA39-429D-850F-E3C43AC6E3B0}" destId="{D3987586-C9FF-4CC9-BB2F-C427358832E5}" srcOrd="0" destOrd="0" presId="urn:microsoft.com/office/officeart/2005/8/layout/orgChart1"/>
    <dgm:cxn modelId="{B55564B0-F32A-41C0-8DB1-170769A19059}" type="presParOf" srcId="{D3987586-C9FF-4CC9-BB2F-C427358832E5}" destId="{9F33B5C4-DC23-4C2A-9BDE-A216C5CC8A12}" srcOrd="0" destOrd="0" presId="urn:microsoft.com/office/officeart/2005/8/layout/orgChart1"/>
    <dgm:cxn modelId="{66A64923-1F88-4E9E-9E8C-689857D0DE56}" type="presParOf" srcId="{D3987586-C9FF-4CC9-BB2F-C427358832E5}" destId="{C7F2869E-8E20-4137-9C5D-E93452EC9CAA}" srcOrd="1" destOrd="0" presId="urn:microsoft.com/office/officeart/2005/8/layout/orgChart1"/>
    <dgm:cxn modelId="{C30092F0-D6DA-4BBB-A8AC-B7AF3D820239}" type="presParOf" srcId="{65B77E1E-FA39-429D-850F-E3C43AC6E3B0}" destId="{3480133F-6DB1-48A7-82E1-B690E85BF0B4}" srcOrd="1" destOrd="0" presId="urn:microsoft.com/office/officeart/2005/8/layout/orgChart1"/>
    <dgm:cxn modelId="{F6F5A509-39E1-499A-8F36-CF741C67F995}" type="presParOf" srcId="{65B77E1E-FA39-429D-850F-E3C43AC6E3B0}" destId="{1B2EDE04-8F9A-4C6C-BAD7-34126C01703B}" srcOrd="2" destOrd="0" presId="urn:microsoft.com/office/officeart/2005/8/layout/orgChart1"/>
    <dgm:cxn modelId="{E375C247-680B-4D3F-83D6-7503AFA1243E}" type="presParOf" srcId="{3DD6493C-D469-428F-BD51-44AEE3ED2279}" destId="{69AE5947-0AE4-4A4F-ADEC-4C9E99A225B0}" srcOrd="2" destOrd="0" presId="urn:microsoft.com/office/officeart/2005/8/layout/orgChart1"/>
    <dgm:cxn modelId="{F1DE1381-6395-4660-B831-FEC0366A188F}" type="presParOf" srcId="{3DD6493C-D469-428F-BD51-44AEE3ED2279}" destId="{6FAC8C3D-05E9-439C-97A0-B1420F749FA3}" srcOrd="3" destOrd="0" presId="urn:microsoft.com/office/officeart/2005/8/layout/orgChart1"/>
    <dgm:cxn modelId="{4DE102B3-E886-4217-82F6-99F542F44F9D}" type="presParOf" srcId="{6FAC8C3D-05E9-439C-97A0-B1420F749FA3}" destId="{A39931DB-8A8B-413E-8E15-1F1AADD01268}" srcOrd="0" destOrd="0" presId="urn:microsoft.com/office/officeart/2005/8/layout/orgChart1"/>
    <dgm:cxn modelId="{58178614-C446-4888-9606-AEAE7BF43B59}" type="presParOf" srcId="{A39931DB-8A8B-413E-8E15-1F1AADD01268}" destId="{CCFB20E1-E55E-4F6C-90BC-3706859F9DE4}" srcOrd="0" destOrd="0" presId="urn:microsoft.com/office/officeart/2005/8/layout/orgChart1"/>
    <dgm:cxn modelId="{436A73D8-58B3-4499-8219-4446B012481C}" type="presParOf" srcId="{A39931DB-8A8B-413E-8E15-1F1AADD01268}" destId="{8A2FAEEC-FA5B-47CD-906C-733A71EA2F18}" srcOrd="1" destOrd="0" presId="urn:microsoft.com/office/officeart/2005/8/layout/orgChart1"/>
    <dgm:cxn modelId="{D59727BA-4073-4F54-8F0F-30C799B4803B}" type="presParOf" srcId="{6FAC8C3D-05E9-439C-97A0-B1420F749FA3}" destId="{E86DD306-D3DA-42BD-AD9B-4C2A20BF1C07}" srcOrd="1" destOrd="0" presId="urn:microsoft.com/office/officeart/2005/8/layout/orgChart1"/>
    <dgm:cxn modelId="{F6B97A4F-B7D5-49D9-9CDE-12E71096633B}" type="presParOf" srcId="{6FAC8C3D-05E9-439C-97A0-B1420F749FA3}" destId="{097B76E7-99B7-4A62-B775-9F0C8FA3ABDA}" srcOrd="2" destOrd="0" presId="urn:microsoft.com/office/officeart/2005/8/layout/orgChart1"/>
    <dgm:cxn modelId="{A81A0E4D-C5E0-4C4A-9EE1-BAA60E940027}" type="presParOf" srcId="{4F6451AC-BDF2-4CD9-B316-8B4ED92617C1}" destId="{5A98D5EB-AF90-4D0C-9924-9BA7235BCB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90E1D-1005-4310-B52D-302FEFD53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0734B-599F-4BFC-B9EC-F4785DE30B9D}">
      <dgm:prSet phldrT="[Текст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b="1" dirty="0" smtClean="0"/>
            <a:t>Системы</a:t>
          </a:r>
        </a:p>
        <a:p>
          <a:pPr>
            <a:spcAft>
              <a:spcPts val="0"/>
            </a:spcAft>
          </a:pPr>
          <a:r>
            <a:rPr lang="ru-RU" sz="2400" dirty="0" smtClean="0"/>
            <a:t>от характера взаимодействия с окружающей средой </a:t>
          </a:r>
          <a:endParaRPr lang="ru-RU" sz="2400" dirty="0"/>
        </a:p>
      </dgm:t>
    </dgm:pt>
    <dgm:pt modelId="{B2A89B06-9FAB-4016-BA57-54D80342223C}" type="parTrans" cxnId="{9D7CA842-9DFE-42DD-8D5E-184768C5A7C8}">
      <dgm:prSet/>
      <dgm:spPr/>
      <dgm:t>
        <a:bodyPr/>
        <a:lstStyle/>
        <a:p>
          <a:endParaRPr lang="ru-RU"/>
        </a:p>
      </dgm:t>
    </dgm:pt>
    <dgm:pt modelId="{6A8B0E46-CC2C-4DA8-BF82-3D101F940771}" type="sibTrans" cxnId="{9D7CA842-9DFE-42DD-8D5E-184768C5A7C8}">
      <dgm:prSet/>
      <dgm:spPr/>
      <dgm:t>
        <a:bodyPr/>
        <a:lstStyle/>
        <a:p>
          <a:endParaRPr lang="ru-RU"/>
        </a:p>
      </dgm:t>
    </dgm:pt>
    <dgm:pt modelId="{D546CBE8-385B-49D0-9738-FBCE60C0811D}">
      <dgm:prSet phldrT="[Текст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Открытые</a:t>
          </a:r>
        </a:p>
        <a:p>
          <a:pPr>
            <a:spcAft>
              <a:spcPts val="0"/>
            </a:spcAft>
          </a:pPr>
          <a:r>
            <a:rPr lang="ru-RU" sz="2400" dirty="0" smtClean="0"/>
            <a:t>есть обмен с окружающей средой энергией и веществом </a:t>
          </a:r>
          <a:endParaRPr lang="ru-RU" sz="2400" dirty="0"/>
        </a:p>
      </dgm:t>
    </dgm:pt>
    <dgm:pt modelId="{E8DB586F-F07F-4D76-B416-BBABD621770A}" type="parTrans" cxnId="{3D65791D-D6B9-471E-BC02-433C524BA00C}">
      <dgm:prSet/>
      <dgm:spPr>
        <a:ln>
          <a:solidFill>
            <a:schemeClr val="tx2">
              <a:lumMod val="60000"/>
              <a:lumOff val="40000"/>
              <a:alpha val="47000"/>
            </a:schemeClr>
          </a:solidFill>
        </a:ln>
      </dgm:spPr>
      <dgm:t>
        <a:bodyPr/>
        <a:lstStyle/>
        <a:p>
          <a:endParaRPr lang="ru-RU"/>
        </a:p>
      </dgm:t>
    </dgm:pt>
    <dgm:pt modelId="{38C03125-EB1F-4CE3-BFBE-0A399F98F9B5}" type="sibTrans" cxnId="{3D65791D-D6B9-471E-BC02-433C524BA00C}">
      <dgm:prSet/>
      <dgm:spPr/>
      <dgm:t>
        <a:bodyPr/>
        <a:lstStyle/>
        <a:p>
          <a:endParaRPr lang="ru-RU"/>
        </a:p>
      </dgm:t>
    </dgm:pt>
    <dgm:pt modelId="{6497EE06-5B6F-417E-8ED3-5C40BCFA1AA6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3200" b="1" dirty="0" smtClean="0"/>
            <a:t>Закрытые </a:t>
          </a:r>
          <a:r>
            <a:rPr lang="ru-RU" sz="2400" dirty="0" smtClean="0"/>
            <a:t>обменивается с окружающей средой энергией, </a:t>
          </a:r>
          <a:r>
            <a:rPr lang="ru-RU" sz="2400" b="1" dirty="0" smtClean="0"/>
            <a:t>а обмена веществом нет.</a:t>
          </a:r>
          <a:endParaRPr lang="ru-RU" sz="2400" b="1" dirty="0"/>
        </a:p>
      </dgm:t>
    </dgm:pt>
    <dgm:pt modelId="{F178559D-CD9D-4890-9575-99149D177B15}" type="parTrans" cxnId="{A861B5E1-B9EB-4DEB-9183-A4BAF5D53BC6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3EA491C-85EE-4010-A148-5B05EFAF652E}" type="sibTrans" cxnId="{A861B5E1-B9EB-4DEB-9183-A4BAF5D53BC6}">
      <dgm:prSet/>
      <dgm:spPr/>
      <dgm:t>
        <a:bodyPr/>
        <a:lstStyle/>
        <a:p>
          <a:endParaRPr lang="ru-RU"/>
        </a:p>
      </dgm:t>
    </dgm:pt>
    <dgm:pt modelId="{636D32D8-0D41-453A-ADA3-D5537FD72B01}">
      <dgm:prSet phldrT="[Текст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smtClean="0"/>
            <a:t>Изолированные</a:t>
          </a:r>
        </a:p>
        <a:p>
          <a:pPr>
            <a:spcAft>
              <a:spcPts val="0"/>
            </a:spcAft>
          </a:pPr>
          <a:r>
            <a:rPr lang="ru-RU" sz="2500" dirty="0" smtClean="0"/>
            <a:t>нет обмена  с окружающей средой энергией и веществом </a:t>
          </a:r>
          <a:endParaRPr lang="ru-RU" sz="2500" dirty="0"/>
        </a:p>
      </dgm:t>
    </dgm:pt>
    <dgm:pt modelId="{26294A9E-35C1-4E54-B256-A3F28357E944}" type="parTrans" cxnId="{BB0BFB95-63D3-4861-AA10-01A1B82C6882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A973280-2070-4213-978C-0BD784C1795A}" type="sibTrans" cxnId="{BB0BFB95-63D3-4861-AA10-01A1B82C6882}">
      <dgm:prSet/>
      <dgm:spPr/>
      <dgm:t>
        <a:bodyPr/>
        <a:lstStyle/>
        <a:p>
          <a:endParaRPr lang="ru-RU"/>
        </a:p>
      </dgm:t>
    </dgm:pt>
    <dgm:pt modelId="{4691B01C-31D5-4432-B781-9E4711186927}" type="pres">
      <dgm:prSet presAssocID="{91390E1D-1005-4310-B52D-302FEFD53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1315E-8508-4528-8A86-E145883171A0}" type="pres">
      <dgm:prSet presAssocID="{0540734B-599F-4BFC-B9EC-F4785DE30B9D}" presName="root1" presStyleCnt="0"/>
      <dgm:spPr/>
    </dgm:pt>
    <dgm:pt modelId="{11A29BAE-089A-42EA-8EEC-72F8718147CF}" type="pres">
      <dgm:prSet presAssocID="{0540734B-599F-4BFC-B9EC-F4785DE30B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BFDB85-F11F-42EE-A228-25BC8FEA429F}" type="pres">
      <dgm:prSet presAssocID="{0540734B-599F-4BFC-B9EC-F4785DE30B9D}" presName="level2hierChild" presStyleCnt="0"/>
      <dgm:spPr/>
    </dgm:pt>
    <dgm:pt modelId="{95DB7FAB-21E6-4D10-AB83-40A90CCF4BAA}" type="pres">
      <dgm:prSet presAssocID="{E8DB586F-F07F-4D76-B416-BBABD621770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E8EBC32-A337-427E-86E1-01E0FD9A0C84}" type="pres">
      <dgm:prSet presAssocID="{E8DB586F-F07F-4D76-B416-BBABD621770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9F24655-EAF6-4348-AB61-86F3B1A57A52}" type="pres">
      <dgm:prSet presAssocID="{D546CBE8-385B-49D0-9738-FBCE60C0811D}" presName="root2" presStyleCnt="0"/>
      <dgm:spPr/>
    </dgm:pt>
    <dgm:pt modelId="{5588B15C-0912-4EC5-B853-D20F758B5FEC}" type="pres">
      <dgm:prSet presAssocID="{D546CBE8-385B-49D0-9738-FBCE60C0811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1AE4B-C0E2-4CF0-A067-C8AA15532674}" type="pres">
      <dgm:prSet presAssocID="{D546CBE8-385B-49D0-9738-FBCE60C0811D}" presName="level3hierChild" presStyleCnt="0"/>
      <dgm:spPr/>
    </dgm:pt>
    <dgm:pt modelId="{FA08CE9B-3E28-4E0D-AE44-94BE9C034607}" type="pres">
      <dgm:prSet presAssocID="{F178559D-CD9D-4890-9575-99149D177B1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4E47CDC-CAEF-43DB-A55B-87971A668545}" type="pres">
      <dgm:prSet presAssocID="{F178559D-CD9D-4890-9575-99149D177B1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3740C54-F953-4D99-B70F-EF92BAEFFEFE}" type="pres">
      <dgm:prSet presAssocID="{6497EE06-5B6F-417E-8ED3-5C40BCFA1AA6}" presName="root2" presStyleCnt="0"/>
      <dgm:spPr/>
    </dgm:pt>
    <dgm:pt modelId="{D6E7F5F0-EA63-4A94-AAF8-5F290F74A55C}" type="pres">
      <dgm:prSet presAssocID="{6497EE06-5B6F-417E-8ED3-5C40BCFA1AA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0661A-CB50-4515-B63A-C7FFFB0800A1}" type="pres">
      <dgm:prSet presAssocID="{6497EE06-5B6F-417E-8ED3-5C40BCFA1AA6}" presName="level3hierChild" presStyleCnt="0"/>
      <dgm:spPr/>
    </dgm:pt>
    <dgm:pt modelId="{1F1FF2C8-91C3-4B9D-A045-ECB94B9312E6}" type="pres">
      <dgm:prSet presAssocID="{26294A9E-35C1-4E54-B256-A3F28357E94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C85E2E1-C70B-49C4-B76E-9819A8F8CAF8}" type="pres">
      <dgm:prSet presAssocID="{26294A9E-35C1-4E54-B256-A3F28357E94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26FDE71-989F-4B93-9994-DD50991DC037}" type="pres">
      <dgm:prSet presAssocID="{636D32D8-0D41-453A-ADA3-D5537FD72B01}" presName="root2" presStyleCnt="0"/>
      <dgm:spPr/>
    </dgm:pt>
    <dgm:pt modelId="{F6181863-1FD5-47D9-8F00-A06488381D39}" type="pres">
      <dgm:prSet presAssocID="{636D32D8-0D41-453A-ADA3-D5537FD72B0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2350B-46D7-4E07-874E-DD5A754D1D6E}" type="pres">
      <dgm:prSet presAssocID="{636D32D8-0D41-453A-ADA3-D5537FD72B01}" presName="level3hierChild" presStyleCnt="0"/>
      <dgm:spPr/>
    </dgm:pt>
  </dgm:ptLst>
  <dgm:cxnLst>
    <dgm:cxn modelId="{BB0BFB95-63D3-4861-AA10-01A1B82C6882}" srcId="{0540734B-599F-4BFC-B9EC-F4785DE30B9D}" destId="{636D32D8-0D41-453A-ADA3-D5537FD72B01}" srcOrd="2" destOrd="0" parTransId="{26294A9E-35C1-4E54-B256-A3F28357E944}" sibTransId="{1A973280-2070-4213-978C-0BD784C1795A}"/>
    <dgm:cxn modelId="{F059B880-5973-4CE3-92CF-AB971B56CBFA}" type="presOf" srcId="{E8DB586F-F07F-4D76-B416-BBABD621770A}" destId="{EE8EBC32-A337-427E-86E1-01E0FD9A0C84}" srcOrd="1" destOrd="0" presId="urn:microsoft.com/office/officeart/2005/8/layout/hierarchy2"/>
    <dgm:cxn modelId="{9D7CA842-9DFE-42DD-8D5E-184768C5A7C8}" srcId="{91390E1D-1005-4310-B52D-302FEFD53068}" destId="{0540734B-599F-4BFC-B9EC-F4785DE30B9D}" srcOrd="0" destOrd="0" parTransId="{B2A89B06-9FAB-4016-BA57-54D80342223C}" sibTransId="{6A8B0E46-CC2C-4DA8-BF82-3D101F940771}"/>
    <dgm:cxn modelId="{3D65791D-D6B9-471E-BC02-433C524BA00C}" srcId="{0540734B-599F-4BFC-B9EC-F4785DE30B9D}" destId="{D546CBE8-385B-49D0-9738-FBCE60C0811D}" srcOrd="0" destOrd="0" parTransId="{E8DB586F-F07F-4D76-B416-BBABD621770A}" sibTransId="{38C03125-EB1F-4CE3-BFBE-0A399F98F9B5}"/>
    <dgm:cxn modelId="{6EC01E5B-DF0F-4F48-8758-DEF13EF059EF}" type="presOf" srcId="{E8DB586F-F07F-4D76-B416-BBABD621770A}" destId="{95DB7FAB-21E6-4D10-AB83-40A90CCF4BAA}" srcOrd="0" destOrd="0" presId="urn:microsoft.com/office/officeart/2005/8/layout/hierarchy2"/>
    <dgm:cxn modelId="{265E357F-5118-44A2-B55D-C08337400385}" type="presOf" srcId="{91390E1D-1005-4310-B52D-302FEFD53068}" destId="{4691B01C-31D5-4432-B781-9E4711186927}" srcOrd="0" destOrd="0" presId="urn:microsoft.com/office/officeart/2005/8/layout/hierarchy2"/>
    <dgm:cxn modelId="{5C377520-1E8D-413D-A555-B9F2E779258D}" type="presOf" srcId="{F178559D-CD9D-4890-9575-99149D177B15}" destId="{84E47CDC-CAEF-43DB-A55B-87971A668545}" srcOrd="1" destOrd="0" presId="urn:microsoft.com/office/officeart/2005/8/layout/hierarchy2"/>
    <dgm:cxn modelId="{2A8AEC0D-6F2E-43E2-B06E-5C4DA2E87750}" type="presOf" srcId="{F178559D-CD9D-4890-9575-99149D177B15}" destId="{FA08CE9B-3E28-4E0D-AE44-94BE9C034607}" srcOrd="0" destOrd="0" presId="urn:microsoft.com/office/officeart/2005/8/layout/hierarchy2"/>
    <dgm:cxn modelId="{63301132-87A9-4C02-90E1-39B6F7CA14C2}" type="presOf" srcId="{26294A9E-35C1-4E54-B256-A3F28357E944}" destId="{1F1FF2C8-91C3-4B9D-A045-ECB94B9312E6}" srcOrd="0" destOrd="0" presId="urn:microsoft.com/office/officeart/2005/8/layout/hierarchy2"/>
    <dgm:cxn modelId="{EA892933-E85E-4885-A840-26A5363DE159}" type="presOf" srcId="{636D32D8-0D41-453A-ADA3-D5537FD72B01}" destId="{F6181863-1FD5-47D9-8F00-A06488381D39}" srcOrd="0" destOrd="0" presId="urn:microsoft.com/office/officeart/2005/8/layout/hierarchy2"/>
    <dgm:cxn modelId="{A861B5E1-B9EB-4DEB-9183-A4BAF5D53BC6}" srcId="{0540734B-599F-4BFC-B9EC-F4785DE30B9D}" destId="{6497EE06-5B6F-417E-8ED3-5C40BCFA1AA6}" srcOrd="1" destOrd="0" parTransId="{F178559D-CD9D-4890-9575-99149D177B15}" sibTransId="{13EA491C-85EE-4010-A148-5B05EFAF652E}"/>
    <dgm:cxn modelId="{C53023C0-105C-4FA2-B022-F708FC9C8760}" type="presOf" srcId="{26294A9E-35C1-4E54-B256-A3F28357E944}" destId="{AC85E2E1-C70B-49C4-B76E-9819A8F8CAF8}" srcOrd="1" destOrd="0" presId="urn:microsoft.com/office/officeart/2005/8/layout/hierarchy2"/>
    <dgm:cxn modelId="{AAA3BBFD-92CB-43A9-AA27-31BD7CB54743}" type="presOf" srcId="{6497EE06-5B6F-417E-8ED3-5C40BCFA1AA6}" destId="{D6E7F5F0-EA63-4A94-AAF8-5F290F74A55C}" srcOrd="0" destOrd="0" presId="urn:microsoft.com/office/officeart/2005/8/layout/hierarchy2"/>
    <dgm:cxn modelId="{613FB0B5-D7AB-4F21-A650-50E1577A32B2}" type="presOf" srcId="{0540734B-599F-4BFC-B9EC-F4785DE30B9D}" destId="{11A29BAE-089A-42EA-8EEC-72F8718147CF}" srcOrd="0" destOrd="0" presId="urn:microsoft.com/office/officeart/2005/8/layout/hierarchy2"/>
    <dgm:cxn modelId="{E6329A0B-E28E-4310-B72B-11F875A6F7C3}" type="presOf" srcId="{D546CBE8-385B-49D0-9738-FBCE60C0811D}" destId="{5588B15C-0912-4EC5-B853-D20F758B5FEC}" srcOrd="0" destOrd="0" presId="urn:microsoft.com/office/officeart/2005/8/layout/hierarchy2"/>
    <dgm:cxn modelId="{29A7B8A0-371C-4FFE-8957-7CC1BBBD0810}" type="presParOf" srcId="{4691B01C-31D5-4432-B781-9E4711186927}" destId="{D951315E-8508-4528-8A86-E145883171A0}" srcOrd="0" destOrd="0" presId="urn:microsoft.com/office/officeart/2005/8/layout/hierarchy2"/>
    <dgm:cxn modelId="{4D95D18B-C1FD-4D89-A733-EDB03ADB6791}" type="presParOf" srcId="{D951315E-8508-4528-8A86-E145883171A0}" destId="{11A29BAE-089A-42EA-8EEC-72F8718147CF}" srcOrd="0" destOrd="0" presId="urn:microsoft.com/office/officeart/2005/8/layout/hierarchy2"/>
    <dgm:cxn modelId="{75211848-EEE6-4960-9657-C2065C757D14}" type="presParOf" srcId="{D951315E-8508-4528-8A86-E145883171A0}" destId="{80BFDB85-F11F-42EE-A228-25BC8FEA429F}" srcOrd="1" destOrd="0" presId="urn:microsoft.com/office/officeart/2005/8/layout/hierarchy2"/>
    <dgm:cxn modelId="{8A4AF814-BD6E-42F4-AA67-FCCB16F8A130}" type="presParOf" srcId="{80BFDB85-F11F-42EE-A228-25BC8FEA429F}" destId="{95DB7FAB-21E6-4D10-AB83-40A90CCF4BAA}" srcOrd="0" destOrd="0" presId="urn:microsoft.com/office/officeart/2005/8/layout/hierarchy2"/>
    <dgm:cxn modelId="{7C73A4A1-CBCF-41E8-8611-9A4FD744ABCE}" type="presParOf" srcId="{95DB7FAB-21E6-4D10-AB83-40A90CCF4BAA}" destId="{EE8EBC32-A337-427E-86E1-01E0FD9A0C84}" srcOrd="0" destOrd="0" presId="urn:microsoft.com/office/officeart/2005/8/layout/hierarchy2"/>
    <dgm:cxn modelId="{EB3DB1A8-E6DB-451E-9D7F-69A8D87E4C7E}" type="presParOf" srcId="{80BFDB85-F11F-42EE-A228-25BC8FEA429F}" destId="{A9F24655-EAF6-4348-AB61-86F3B1A57A52}" srcOrd="1" destOrd="0" presId="urn:microsoft.com/office/officeart/2005/8/layout/hierarchy2"/>
    <dgm:cxn modelId="{C65D526C-6CBF-439C-833A-A8DB90864729}" type="presParOf" srcId="{A9F24655-EAF6-4348-AB61-86F3B1A57A52}" destId="{5588B15C-0912-4EC5-B853-D20F758B5FEC}" srcOrd="0" destOrd="0" presId="urn:microsoft.com/office/officeart/2005/8/layout/hierarchy2"/>
    <dgm:cxn modelId="{30395C2B-DFA2-4479-ACB0-7DE113B02406}" type="presParOf" srcId="{A9F24655-EAF6-4348-AB61-86F3B1A57A52}" destId="{7DC1AE4B-C0E2-4CF0-A067-C8AA15532674}" srcOrd="1" destOrd="0" presId="urn:microsoft.com/office/officeart/2005/8/layout/hierarchy2"/>
    <dgm:cxn modelId="{1C98FE3A-AB2D-4035-9CB6-28C5D927EF15}" type="presParOf" srcId="{80BFDB85-F11F-42EE-A228-25BC8FEA429F}" destId="{FA08CE9B-3E28-4E0D-AE44-94BE9C034607}" srcOrd="2" destOrd="0" presId="urn:microsoft.com/office/officeart/2005/8/layout/hierarchy2"/>
    <dgm:cxn modelId="{DE718F2C-E42D-4070-8EF6-7543FA090D54}" type="presParOf" srcId="{FA08CE9B-3E28-4E0D-AE44-94BE9C034607}" destId="{84E47CDC-CAEF-43DB-A55B-87971A668545}" srcOrd="0" destOrd="0" presId="urn:microsoft.com/office/officeart/2005/8/layout/hierarchy2"/>
    <dgm:cxn modelId="{1019A2EA-A9B2-422D-B7FE-F89A3CA707D3}" type="presParOf" srcId="{80BFDB85-F11F-42EE-A228-25BC8FEA429F}" destId="{C3740C54-F953-4D99-B70F-EF92BAEFFEFE}" srcOrd="3" destOrd="0" presId="urn:microsoft.com/office/officeart/2005/8/layout/hierarchy2"/>
    <dgm:cxn modelId="{CF71E085-9818-4BAC-AC94-53CBEABDAE71}" type="presParOf" srcId="{C3740C54-F953-4D99-B70F-EF92BAEFFEFE}" destId="{D6E7F5F0-EA63-4A94-AAF8-5F290F74A55C}" srcOrd="0" destOrd="0" presId="urn:microsoft.com/office/officeart/2005/8/layout/hierarchy2"/>
    <dgm:cxn modelId="{E25CF5E8-A064-41F8-BA9E-C13F05BCCCA0}" type="presParOf" srcId="{C3740C54-F953-4D99-B70F-EF92BAEFFEFE}" destId="{A400661A-CB50-4515-B63A-C7FFFB0800A1}" srcOrd="1" destOrd="0" presId="urn:microsoft.com/office/officeart/2005/8/layout/hierarchy2"/>
    <dgm:cxn modelId="{9F12E62B-6F5E-4893-8811-E0A71D58F0EB}" type="presParOf" srcId="{80BFDB85-F11F-42EE-A228-25BC8FEA429F}" destId="{1F1FF2C8-91C3-4B9D-A045-ECB94B9312E6}" srcOrd="4" destOrd="0" presId="urn:microsoft.com/office/officeart/2005/8/layout/hierarchy2"/>
    <dgm:cxn modelId="{D5B1E932-3B8C-4865-BF36-CE6FD252EEFE}" type="presParOf" srcId="{1F1FF2C8-91C3-4B9D-A045-ECB94B9312E6}" destId="{AC85E2E1-C70B-49C4-B76E-9819A8F8CAF8}" srcOrd="0" destOrd="0" presId="urn:microsoft.com/office/officeart/2005/8/layout/hierarchy2"/>
    <dgm:cxn modelId="{00961F5D-9B61-4870-A3D5-CE7DB0498553}" type="presParOf" srcId="{80BFDB85-F11F-42EE-A228-25BC8FEA429F}" destId="{426FDE71-989F-4B93-9994-DD50991DC037}" srcOrd="5" destOrd="0" presId="urn:microsoft.com/office/officeart/2005/8/layout/hierarchy2"/>
    <dgm:cxn modelId="{27CABFEA-1B32-4D50-98D5-E933FBB9127D}" type="presParOf" srcId="{426FDE71-989F-4B93-9994-DD50991DC037}" destId="{F6181863-1FD5-47D9-8F00-A06488381D39}" srcOrd="0" destOrd="0" presId="urn:microsoft.com/office/officeart/2005/8/layout/hierarchy2"/>
    <dgm:cxn modelId="{0CB42DBF-FC38-4EAA-A288-EAECD1836909}" type="presParOf" srcId="{426FDE71-989F-4B93-9994-DD50991DC037}" destId="{8042350B-46D7-4E07-874E-DD5A754D1D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90E1D-1005-4310-B52D-302FEFD53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0734B-599F-4BFC-B9EC-F4785DE30B9D}">
      <dgm:prSet phldrT="[Текст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200" dirty="0" smtClean="0"/>
            <a:t>Параметры можно разделить на две группы:</a:t>
          </a:r>
          <a:endParaRPr lang="ru-RU" sz="2000" dirty="0"/>
        </a:p>
      </dgm:t>
    </dgm:pt>
    <dgm:pt modelId="{B2A89B06-9FAB-4016-BA57-54D80342223C}" type="parTrans" cxnId="{9D7CA842-9DFE-42DD-8D5E-184768C5A7C8}">
      <dgm:prSet/>
      <dgm:spPr/>
      <dgm:t>
        <a:bodyPr/>
        <a:lstStyle/>
        <a:p>
          <a:endParaRPr lang="ru-RU"/>
        </a:p>
      </dgm:t>
    </dgm:pt>
    <dgm:pt modelId="{6A8B0E46-CC2C-4DA8-BF82-3D101F940771}" type="sibTrans" cxnId="{9D7CA842-9DFE-42DD-8D5E-184768C5A7C8}">
      <dgm:prSet/>
      <dgm:spPr/>
      <dgm:t>
        <a:bodyPr/>
        <a:lstStyle/>
        <a:p>
          <a:endParaRPr lang="ru-RU"/>
        </a:p>
      </dgm:t>
    </dgm:pt>
    <dgm:pt modelId="{6497EE06-5B6F-417E-8ED3-5C40BCFA1AA6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4000" b="1" dirty="0" smtClean="0"/>
            <a:t>Интенсивные </a:t>
          </a:r>
          <a:r>
            <a:rPr lang="ru-RU" sz="2800" b="1" dirty="0" smtClean="0"/>
            <a:t>–</a:t>
          </a:r>
          <a:r>
            <a:rPr lang="ru-RU" sz="2400" dirty="0" smtClean="0"/>
            <a:t>не зависят от количества вещества и при взаимодействии тел выравниваются (температура, давление и т.п.);</a:t>
          </a:r>
          <a:endParaRPr lang="ru-RU" sz="1800" b="1" dirty="0"/>
        </a:p>
      </dgm:t>
    </dgm:pt>
    <dgm:pt modelId="{F178559D-CD9D-4890-9575-99149D177B15}" type="parTrans" cxnId="{A861B5E1-B9EB-4DEB-9183-A4BAF5D53BC6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3EA491C-85EE-4010-A148-5B05EFAF652E}" type="sibTrans" cxnId="{A861B5E1-B9EB-4DEB-9183-A4BAF5D53BC6}">
      <dgm:prSet/>
      <dgm:spPr/>
      <dgm:t>
        <a:bodyPr/>
        <a:lstStyle/>
        <a:p>
          <a:endParaRPr lang="ru-RU"/>
        </a:p>
      </dgm:t>
    </dgm:pt>
    <dgm:pt modelId="{636D32D8-0D41-453A-ADA3-D5537FD72B01}">
      <dgm:prSet phldrT="[Текст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4000" b="1" dirty="0" smtClean="0"/>
            <a:t>Экстенсивные</a:t>
          </a:r>
          <a:r>
            <a:rPr lang="ru-RU" sz="2400" dirty="0" smtClean="0"/>
            <a:t> – зависят от количества вещества, следующие закону </a:t>
          </a:r>
          <a:r>
            <a:rPr lang="ru-RU" sz="2400" dirty="0" err="1" smtClean="0"/>
            <a:t>аддитивности</a:t>
          </a:r>
          <a:r>
            <a:rPr lang="ru-RU" sz="2400" dirty="0" smtClean="0"/>
            <a:t> (масса, объём, внутренняя энергия и т.п.).</a:t>
          </a:r>
          <a:endParaRPr lang="ru-RU" sz="2000" dirty="0"/>
        </a:p>
      </dgm:t>
    </dgm:pt>
    <dgm:pt modelId="{26294A9E-35C1-4E54-B256-A3F28357E944}" type="parTrans" cxnId="{BB0BFB95-63D3-4861-AA10-01A1B82C6882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1A973280-2070-4213-978C-0BD784C1795A}" type="sibTrans" cxnId="{BB0BFB95-63D3-4861-AA10-01A1B82C6882}">
      <dgm:prSet/>
      <dgm:spPr/>
      <dgm:t>
        <a:bodyPr/>
        <a:lstStyle/>
        <a:p>
          <a:endParaRPr lang="ru-RU"/>
        </a:p>
      </dgm:t>
    </dgm:pt>
    <dgm:pt modelId="{4691B01C-31D5-4432-B781-9E4711186927}" type="pres">
      <dgm:prSet presAssocID="{91390E1D-1005-4310-B52D-302FEFD53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1315E-8508-4528-8A86-E145883171A0}" type="pres">
      <dgm:prSet presAssocID="{0540734B-599F-4BFC-B9EC-F4785DE30B9D}" presName="root1" presStyleCnt="0"/>
      <dgm:spPr/>
    </dgm:pt>
    <dgm:pt modelId="{11A29BAE-089A-42EA-8EEC-72F8718147CF}" type="pres">
      <dgm:prSet presAssocID="{0540734B-599F-4BFC-B9EC-F4785DE30B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BFDB85-F11F-42EE-A228-25BC8FEA429F}" type="pres">
      <dgm:prSet presAssocID="{0540734B-599F-4BFC-B9EC-F4785DE30B9D}" presName="level2hierChild" presStyleCnt="0"/>
      <dgm:spPr/>
    </dgm:pt>
    <dgm:pt modelId="{FA08CE9B-3E28-4E0D-AE44-94BE9C034607}" type="pres">
      <dgm:prSet presAssocID="{F178559D-CD9D-4890-9575-99149D177B1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4E47CDC-CAEF-43DB-A55B-87971A668545}" type="pres">
      <dgm:prSet presAssocID="{F178559D-CD9D-4890-9575-99149D177B1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3740C54-F953-4D99-B70F-EF92BAEFFEFE}" type="pres">
      <dgm:prSet presAssocID="{6497EE06-5B6F-417E-8ED3-5C40BCFA1AA6}" presName="root2" presStyleCnt="0"/>
      <dgm:spPr/>
    </dgm:pt>
    <dgm:pt modelId="{D6E7F5F0-EA63-4A94-AAF8-5F290F74A55C}" type="pres">
      <dgm:prSet presAssocID="{6497EE06-5B6F-417E-8ED3-5C40BCFA1AA6}" presName="LevelTwoTextNode" presStyleLbl="node2" presStyleIdx="0" presStyleCnt="2" custScaleX="119547" custScaleY="170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0661A-CB50-4515-B63A-C7FFFB0800A1}" type="pres">
      <dgm:prSet presAssocID="{6497EE06-5B6F-417E-8ED3-5C40BCFA1AA6}" presName="level3hierChild" presStyleCnt="0"/>
      <dgm:spPr/>
    </dgm:pt>
    <dgm:pt modelId="{1F1FF2C8-91C3-4B9D-A045-ECB94B9312E6}" type="pres">
      <dgm:prSet presAssocID="{26294A9E-35C1-4E54-B256-A3F28357E94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C85E2E1-C70B-49C4-B76E-9819A8F8CAF8}" type="pres">
      <dgm:prSet presAssocID="{26294A9E-35C1-4E54-B256-A3F28357E94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26FDE71-989F-4B93-9994-DD50991DC037}" type="pres">
      <dgm:prSet presAssocID="{636D32D8-0D41-453A-ADA3-D5537FD72B01}" presName="root2" presStyleCnt="0"/>
      <dgm:spPr/>
    </dgm:pt>
    <dgm:pt modelId="{F6181863-1FD5-47D9-8F00-A06488381D39}" type="pres">
      <dgm:prSet presAssocID="{636D32D8-0D41-453A-ADA3-D5537FD72B01}" presName="LevelTwoTextNode" presStyleLbl="node2" presStyleIdx="1" presStyleCnt="2" custScaleX="121845" custScaleY="164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2350B-46D7-4E07-874E-DD5A754D1D6E}" type="pres">
      <dgm:prSet presAssocID="{636D32D8-0D41-453A-ADA3-D5537FD72B01}" presName="level3hierChild" presStyleCnt="0"/>
      <dgm:spPr/>
    </dgm:pt>
  </dgm:ptLst>
  <dgm:cxnLst>
    <dgm:cxn modelId="{BB0BFB95-63D3-4861-AA10-01A1B82C6882}" srcId="{0540734B-599F-4BFC-B9EC-F4785DE30B9D}" destId="{636D32D8-0D41-453A-ADA3-D5537FD72B01}" srcOrd="1" destOrd="0" parTransId="{26294A9E-35C1-4E54-B256-A3F28357E944}" sibTransId="{1A973280-2070-4213-978C-0BD784C1795A}"/>
    <dgm:cxn modelId="{9D7CA842-9DFE-42DD-8D5E-184768C5A7C8}" srcId="{91390E1D-1005-4310-B52D-302FEFD53068}" destId="{0540734B-599F-4BFC-B9EC-F4785DE30B9D}" srcOrd="0" destOrd="0" parTransId="{B2A89B06-9FAB-4016-BA57-54D80342223C}" sibTransId="{6A8B0E46-CC2C-4DA8-BF82-3D101F940771}"/>
    <dgm:cxn modelId="{7AC890D0-EBB6-4714-88BE-3BEBC345FF83}" type="presOf" srcId="{26294A9E-35C1-4E54-B256-A3F28357E944}" destId="{1F1FF2C8-91C3-4B9D-A045-ECB94B9312E6}" srcOrd="0" destOrd="0" presId="urn:microsoft.com/office/officeart/2005/8/layout/hierarchy2"/>
    <dgm:cxn modelId="{417FD613-E7DF-4D0F-B304-0A546191BD2F}" type="presOf" srcId="{0540734B-599F-4BFC-B9EC-F4785DE30B9D}" destId="{11A29BAE-089A-42EA-8EEC-72F8718147CF}" srcOrd="0" destOrd="0" presId="urn:microsoft.com/office/officeart/2005/8/layout/hierarchy2"/>
    <dgm:cxn modelId="{DC586BFF-E068-40C1-AAAF-5DF25DECF543}" type="presOf" srcId="{26294A9E-35C1-4E54-B256-A3F28357E944}" destId="{AC85E2E1-C70B-49C4-B76E-9819A8F8CAF8}" srcOrd="1" destOrd="0" presId="urn:microsoft.com/office/officeart/2005/8/layout/hierarchy2"/>
    <dgm:cxn modelId="{55757EB5-8ACB-4333-8D08-C5C59588E438}" type="presOf" srcId="{91390E1D-1005-4310-B52D-302FEFD53068}" destId="{4691B01C-31D5-4432-B781-9E4711186927}" srcOrd="0" destOrd="0" presId="urn:microsoft.com/office/officeart/2005/8/layout/hierarchy2"/>
    <dgm:cxn modelId="{A861B5E1-B9EB-4DEB-9183-A4BAF5D53BC6}" srcId="{0540734B-599F-4BFC-B9EC-F4785DE30B9D}" destId="{6497EE06-5B6F-417E-8ED3-5C40BCFA1AA6}" srcOrd="0" destOrd="0" parTransId="{F178559D-CD9D-4890-9575-99149D177B15}" sibTransId="{13EA491C-85EE-4010-A148-5B05EFAF652E}"/>
    <dgm:cxn modelId="{EDBB6BB7-BAB9-47BC-AA85-5B006FF9A782}" type="presOf" srcId="{636D32D8-0D41-453A-ADA3-D5537FD72B01}" destId="{F6181863-1FD5-47D9-8F00-A06488381D39}" srcOrd="0" destOrd="0" presId="urn:microsoft.com/office/officeart/2005/8/layout/hierarchy2"/>
    <dgm:cxn modelId="{9FFDF078-5231-452A-B045-5DE4005293CB}" type="presOf" srcId="{6497EE06-5B6F-417E-8ED3-5C40BCFA1AA6}" destId="{D6E7F5F0-EA63-4A94-AAF8-5F290F74A55C}" srcOrd="0" destOrd="0" presId="urn:microsoft.com/office/officeart/2005/8/layout/hierarchy2"/>
    <dgm:cxn modelId="{3F5285DB-0204-4096-A702-27D09A637A7A}" type="presOf" srcId="{F178559D-CD9D-4890-9575-99149D177B15}" destId="{FA08CE9B-3E28-4E0D-AE44-94BE9C034607}" srcOrd="0" destOrd="0" presId="urn:microsoft.com/office/officeart/2005/8/layout/hierarchy2"/>
    <dgm:cxn modelId="{1DDB56FC-99F2-413F-865A-D39469746F44}" type="presOf" srcId="{F178559D-CD9D-4890-9575-99149D177B15}" destId="{84E47CDC-CAEF-43DB-A55B-87971A668545}" srcOrd="1" destOrd="0" presId="urn:microsoft.com/office/officeart/2005/8/layout/hierarchy2"/>
    <dgm:cxn modelId="{AB2E32CD-5D95-4BF5-A7D1-5B13A055A5DC}" type="presParOf" srcId="{4691B01C-31D5-4432-B781-9E4711186927}" destId="{D951315E-8508-4528-8A86-E145883171A0}" srcOrd="0" destOrd="0" presId="urn:microsoft.com/office/officeart/2005/8/layout/hierarchy2"/>
    <dgm:cxn modelId="{08C77E90-A5AF-4835-8209-AF7CDC6A1902}" type="presParOf" srcId="{D951315E-8508-4528-8A86-E145883171A0}" destId="{11A29BAE-089A-42EA-8EEC-72F8718147CF}" srcOrd="0" destOrd="0" presId="urn:microsoft.com/office/officeart/2005/8/layout/hierarchy2"/>
    <dgm:cxn modelId="{8809E3A7-2B38-4C38-9933-985453D0025A}" type="presParOf" srcId="{D951315E-8508-4528-8A86-E145883171A0}" destId="{80BFDB85-F11F-42EE-A228-25BC8FEA429F}" srcOrd="1" destOrd="0" presId="urn:microsoft.com/office/officeart/2005/8/layout/hierarchy2"/>
    <dgm:cxn modelId="{22F8DA4A-6B8A-4554-B545-6F38901B0372}" type="presParOf" srcId="{80BFDB85-F11F-42EE-A228-25BC8FEA429F}" destId="{FA08CE9B-3E28-4E0D-AE44-94BE9C034607}" srcOrd="0" destOrd="0" presId="urn:microsoft.com/office/officeart/2005/8/layout/hierarchy2"/>
    <dgm:cxn modelId="{BD445125-F207-46C2-A12F-2FF47F5B7E68}" type="presParOf" srcId="{FA08CE9B-3E28-4E0D-AE44-94BE9C034607}" destId="{84E47CDC-CAEF-43DB-A55B-87971A668545}" srcOrd="0" destOrd="0" presId="urn:microsoft.com/office/officeart/2005/8/layout/hierarchy2"/>
    <dgm:cxn modelId="{81EB0FEF-8189-4DCC-A776-0A832E6216C2}" type="presParOf" srcId="{80BFDB85-F11F-42EE-A228-25BC8FEA429F}" destId="{C3740C54-F953-4D99-B70F-EF92BAEFFEFE}" srcOrd="1" destOrd="0" presId="urn:microsoft.com/office/officeart/2005/8/layout/hierarchy2"/>
    <dgm:cxn modelId="{61A9348D-98A9-476D-866E-F6EA33D4D4BA}" type="presParOf" srcId="{C3740C54-F953-4D99-B70F-EF92BAEFFEFE}" destId="{D6E7F5F0-EA63-4A94-AAF8-5F290F74A55C}" srcOrd="0" destOrd="0" presId="urn:microsoft.com/office/officeart/2005/8/layout/hierarchy2"/>
    <dgm:cxn modelId="{11D8B422-C401-40ED-96F9-686BDB043FA9}" type="presParOf" srcId="{C3740C54-F953-4D99-B70F-EF92BAEFFEFE}" destId="{A400661A-CB50-4515-B63A-C7FFFB0800A1}" srcOrd="1" destOrd="0" presId="urn:microsoft.com/office/officeart/2005/8/layout/hierarchy2"/>
    <dgm:cxn modelId="{D8FB1959-06AD-487C-8910-D99D2F624AC2}" type="presParOf" srcId="{80BFDB85-F11F-42EE-A228-25BC8FEA429F}" destId="{1F1FF2C8-91C3-4B9D-A045-ECB94B9312E6}" srcOrd="2" destOrd="0" presId="urn:microsoft.com/office/officeart/2005/8/layout/hierarchy2"/>
    <dgm:cxn modelId="{87671D7E-8CA5-4DCA-BB60-C62DBC9888A8}" type="presParOf" srcId="{1F1FF2C8-91C3-4B9D-A045-ECB94B9312E6}" destId="{AC85E2E1-C70B-49C4-B76E-9819A8F8CAF8}" srcOrd="0" destOrd="0" presId="urn:microsoft.com/office/officeart/2005/8/layout/hierarchy2"/>
    <dgm:cxn modelId="{AF328C7A-7285-4600-9D12-E4606C083B03}" type="presParOf" srcId="{80BFDB85-F11F-42EE-A228-25BC8FEA429F}" destId="{426FDE71-989F-4B93-9994-DD50991DC037}" srcOrd="3" destOrd="0" presId="urn:microsoft.com/office/officeart/2005/8/layout/hierarchy2"/>
    <dgm:cxn modelId="{17401354-3564-4EF7-B0D0-2E6AD7A6F008}" type="presParOf" srcId="{426FDE71-989F-4B93-9994-DD50991DC037}" destId="{F6181863-1FD5-47D9-8F00-A06488381D39}" srcOrd="0" destOrd="0" presId="urn:microsoft.com/office/officeart/2005/8/layout/hierarchy2"/>
    <dgm:cxn modelId="{6CAF6504-3671-4AED-AFCE-BA1B98949205}" type="presParOf" srcId="{426FDE71-989F-4B93-9994-DD50991DC037}" destId="{8042350B-46D7-4E07-874E-DD5A754D1D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5947-0AE4-4A4F-ADEC-4C9E99A225B0}">
      <dsp:nvSpPr>
        <dsp:cNvPr id="0" name=""/>
        <dsp:cNvSpPr/>
      </dsp:nvSpPr>
      <dsp:spPr>
        <a:xfrm>
          <a:off x="4561860" y="829329"/>
          <a:ext cx="2462631" cy="364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"/>
              </a:lnTo>
              <a:lnTo>
                <a:pt x="2462631" y="102036"/>
              </a:lnTo>
              <a:lnTo>
                <a:pt x="2462631" y="36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11B69-DD9A-4B4A-A0AB-6547FA48A9B2}">
      <dsp:nvSpPr>
        <dsp:cNvPr id="0" name=""/>
        <dsp:cNvSpPr/>
      </dsp:nvSpPr>
      <dsp:spPr>
        <a:xfrm>
          <a:off x="2194571" y="829329"/>
          <a:ext cx="2367288" cy="364276"/>
        </a:xfrm>
        <a:custGeom>
          <a:avLst/>
          <a:gdLst/>
          <a:ahLst/>
          <a:cxnLst/>
          <a:rect l="0" t="0" r="0" b="0"/>
          <a:pathLst>
            <a:path>
              <a:moveTo>
                <a:pt x="2367288" y="0"/>
              </a:moveTo>
              <a:lnTo>
                <a:pt x="2367288" y="102036"/>
              </a:lnTo>
              <a:lnTo>
                <a:pt x="0" y="102036"/>
              </a:lnTo>
              <a:lnTo>
                <a:pt x="0" y="364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0DA8-0DDB-4AF0-8F00-E43EC5E42F89}">
      <dsp:nvSpPr>
        <dsp:cNvPr id="0" name=""/>
        <dsp:cNvSpPr/>
      </dsp:nvSpPr>
      <dsp:spPr>
        <a:xfrm>
          <a:off x="3322989" y="307447"/>
          <a:ext cx="2477741" cy="521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Система</a:t>
          </a:r>
          <a:endParaRPr lang="ru-RU" sz="2800" b="1" kern="1200" dirty="0"/>
        </a:p>
      </dsp:txBody>
      <dsp:txXfrm>
        <a:off x="3322989" y="307447"/>
        <a:ext cx="2477741" cy="521882"/>
      </dsp:txXfrm>
    </dsp:sp>
    <dsp:sp modelId="{9F33B5C4-DC23-4C2A-9BDE-A216C5CC8A12}">
      <dsp:nvSpPr>
        <dsp:cNvPr id="0" name=""/>
        <dsp:cNvSpPr/>
      </dsp:nvSpPr>
      <dsp:spPr>
        <a:xfrm>
          <a:off x="4319" y="1193605"/>
          <a:ext cx="4380503" cy="301214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Гомогенная</a:t>
          </a:r>
          <a:r>
            <a:rPr lang="ru-RU" sz="2800" kern="1200" dirty="0" smtClean="0"/>
            <a:t> - это однородная система, в которой нет частей, различающихся по свойствам и разделенных границей раздела фаз. </a:t>
          </a:r>
          <a:endParaRPr lang="ru-RU" sz="2800" kern="1200" dirty="0"/>
        </a:p>
      </dsp:txBody>
      <dsp:txXfrm>
        <a:off x="4319" y="1193605"/>
        <a:ext cx="4380503" cy="3012148"/>
      </dsp:txXfrm>
    </dsp:sp>
    <dsp:sp modelId="{CCFB20E1-E55E-4F6C-90BC-3706859F9DE4}">
      <dsp:nvSpPr>
        <dsp:cNvPr id="0" name=""/>
        <dsp:cNvSpPr/>
      </dsp:nvSpPr>
      <dsp:spPr>
        <a:xfrm>
          <a:off x="4909302" y="1193605"/>
          <a:ext cx="4230377" cy="301686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Гетерогенная</a:t>
          </a:r>
          <a:r>
            <a:rPr lang="ru-RU" sz="2800" kern="1200" dirty="0" smtClean="0"/>
            <a:t>- это разнородная система, состоящая из двух и более частей, отличающихся по свойствам, между которыми есть граница раздела фаз. </a:t>
          </a:r>
          <a:endParaRPr lang="ru-RU" sz="2800" kern="1200" dirty="0"/>
        </a:p>
      </dsp:txBody>
      <dsp:txXfrm>
        <a:off x="4909302" y="1193605"/>
        <a:ext cx="4230377" cy="3016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29BAE-089A-42EA-8EEC-72F8718147CF}">
      <dsp:nvSpPr>
        <dsp:cNvPr id="0" name=""/>
        <dsp:cNvSpPr/>
      </dsp:nvSpPr>
      <dsp:spPr>
        <a:xfrm>
          <a:off x="6317" y="2370671"/>
          <a:ext cx="3804735" cy="190236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/>
            <a:t>Системы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от характера взаимодействия с окружающей средой </a:t>
          </a:r>
          <a:endParaRPr lang="ru-RU" sz="2400" kern="1200" dirty="0"/>
        </a:p>
      </dsp:txBody>
      <dsp:txXfrm>
        <a:off x="62035" y="2426389"/>
        <a:ext cx="3693299" cy="1790931"/>
      </dsp:txXfrm>
    </dsp:sp>
    <dsp:sp modelId="{95DB7FAB-21E6-4D10-AB83-40A90CCF4BAA}">
      <dsp:nvSpPr>
        <dsp:cNvPr id="0" name=""/>
        <dsp:cNvSpPr/>
      </dsp:nvSpPr>
      <dsp:spPr>
        <a:xfrm rot="18289469">
          <a:off x="3239493" y="2202222"/>
          <a:ext cx="2665012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2665012" y="25770"/>
              </a:lnTo>
            </a:path>
          </a:pathLst>
        </a:custGeom>
        <a:noFill/>
        <a:ln w="25400" cap="flat" cmpd="sng" algn="ctr">
          <a:solidFill>
            <a:schemeClr val="tx2">
              <a:lumMod val="60000"/>
              <a:lumOff val="40000"/>
              <a:alpha val="4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05374" y="2161368"/>
        <a:ext cx="133250" cy="133250"/>
      </dsp:txXfrm>
    </dsp:sp>
    <dsp:sp modelId="{5588B15C-0912-4EC5-B853-D20F758B5FEC}">
      <dsp:nvSpPr>
        <dsp:cNvPr id="0" name=""/>
        <dsp:cNvSpPr/>
      </dsp:nvSpPr>
      <dsp:spPr>
        <a:xfrm>
          <a:off x="5332947" y="182948"/>
          <a:ext cx="3804735" cy="190236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Открытые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есть обмен с окружающей средой энергией и веществом </a:t>
          </a:r>
          <a:endParaRPr lang="ru-RU" sz="2400" kern="1200" dirty="0"/>
        </a:p>
      </dsp:txBody>
      <dsp:txXfrm>
        <a:off x="5388665" y="238666"/>
        <a:ext cx="3693299" cy="1790931"/>
      </dsp:txXfrm>
    </dsp:sp>
    <dsp:sp modelId="{FA08CE9B-3E28-4E0D-AE44-94BE9C034607}">
      <dsp:nvSpPr>
        <dsp:cNvPr id="0" name=""/>
        <dsp:cNvSpPr/>
      </dsp:nvSpPr>
      <dsp:spPr>
        <a:xfrm>
          <a:off x="3811052" y="3296084"/>
          <a:ext cx="1521894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1521894" y="2577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33952" y="3283807"/>
        <a:ext cx="76094" cy="76094"/>
      </dsp:txXfrm>
    </dsp:sp>
    <dsp:sp modelId="{D6E7F5F0-EA63-4A94-AAF8-5F290F74A55C}">
      <dsp:nvSpPr>
        <dsp:cNvPr id="0" name=""/>
        <dsp:cNvSpPr/>
      </dsp:nvSpPr>
      <dsp:spPr>
        <a:xfrm>
          <a:off x="5332947" y="2370671"/>
          <a:ext cx="3804735" cy="190236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Закрытые </a:t>
          </a:r>
          <a:r>
            <a:rPr lang="ru-RU" sz="2400" kern="1200" dirty="0" smtClean="0"/>
            <a:t>обменивается с окружающей средой энергией, </a:t>
          </a:r>
          <a:r>
            <a:rPr lang="ru-RU" sz="2400" b="1" kern="1200" dirty="0" smtClean="0"/>
            <a:t>а обмена веществом нет.</a:t>
          </a:r>
          <a:endParaRPr lang="ru-RU" sz="2400" b="1" kern="1200" dirty="0"/>
        </a:p>
      </dsp:txBody>
      <dsp:txXfrm>
        <a:off x="5388665" y="2426389"/>
        <a:ext cx="3693299" cy="1790931"/>
      </dsp:txXfrm>
    </dsp:sp>
    <dsp:sp modelId="{1F1FF2C8-91C3-4B9D-A045-ECB94B9312E6}">
      <dsp:nvSpPr>
        <dsp:cNvPr id="0" name=""/>
        <dsp:cNvSpPr/>
      </dsp:nvSpPr>
      <dsp:spPr>
        <a:xfrm rot="3310531">
          <a:off x="3239493" y="4389945"/>
          <a:ext cx="2665012" cy="51541"/>
        </a:xfrm>
        <a:custGeom>
          <a:avLst/>
          <a:gdLst/>
          <a:ahLst/>
          <a:cxnLst/>
          <a:rect l="0" t="0" r="0" b="0"/>
          <a:pathLst>
            <a:path>
              <a:moveTo>
                <a:pt x="0" y="25770"/>
              </a:moveTo>
              <a:lnTo>
                <a:pt x="2665012" y="2577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05374" y="4349091"/>
        <a:ext cx="133250" cy="133250"/>
      </dsp:txXfrm>
    </dsp:sp>
    <dsp:sp modelId="{F6181863-1FD5-47D9-8F00-A06488381D39}">
      <dsp:nvSpPr>
        <dsp:cNvPr id="0" name=""/>
        <dsp:cNvSpPr/>
      </dsp:nvSpPr>
      <dsp:spPr>
        <a:xfrm>
          <a:off x="5332947" y="4558394"/>
          <a:ext cx="3804735" cy="190236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Изолированные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/>
            <a:t>нет обмена  с окружающей средой энергией и веществом </a:t>
          </a:r>
          <a:endParaRPr lang="ru-RU" sz="2500" kern="1200" dirty="0"/>
        </a:p>
      </dsp:txBody>
      <dsp:txXfrm>
        <a:off x="5388665" y="4614112"/>
        <a:ext cx="3693299" cy="1790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29BAE-089A-42EA-8EEC-72F8718147CF}">
      <dsp:nvSpPr>
        <dsp:cNvPr id="0" name=""/>
        <dsp:cNvSpPr/>
      </dsp:nvSpPr>
      <dsp:spPr>
        <a:xfrm>
          <a:off x="6556" y="2450071"/>
          <a:ext cx="3487134" cy="174356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/>
            <a:t>Параметры можно разделить на две группы:</a:t>
          </a:r>
          <a:endParaRPr lang="ru-RU" sz="2000" kern="1200" dirty="0"/>
        </a:p>
      </dsp:txBody>
      <dsp:txXfrm>
        <a:off x="57623" y="2501138"/>
        <a:ext cx="3385000" cy="1641433"/>
      </dsp:txXfrm>
    </dsp:sp>
    <dsp:sp modelId="{FA08CE9B-3E28-4E0D-AE44-94BE9C034607}">
      <dsp:nvSpPr>
        <dsp:cNvPr id="0" name=""/>
        <dsp:cNvSpPr/>
      </dsp:nvSpPr>
      <dsp:spPr>
        <a:xfrm rot="18707344">
          <a:off x="3144543" y="2517906"/>
          <a:ext cx="209314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2093148" y="2361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38789" y="2489197"/>
        <a:ext cx="104657" cy="104657"/>
      </dsp:txXfrm>
    </dsp:sp>
    <dsp:sp modelId="{D6E7F5F0-EA63-4A94-AAF8-5F290F74A55C}">
      <dsp:nvSpPr>
        <dsp:cNvPr id="0" name=""/>
        <dsp:cNvSpPr/>
      </dsp:nvSpPr>
      <dsp:spPr>
        <a:xfrm>
          <a:off x="4888544" y="277386"/>
          <a:ext cx="4168764" cy="296762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Интенсивные </a:t>
          </a:r>
          <a:r>
            <a:rPr lang="ru-RU" sz="2800" b="1" kern="1200" dirty="0" smtClean="0"/>
            <a:t>–</a:t>
          </a:r>
          <a:r>
            <a:rPr lang="ru-RU" sz="2400" kern="1200" dirty="0" smtClean="0"/>
            <a:t>не зависят от количества вещества и при взаимодействии тел выравниваются (температура, давление и т.п.);</a:t>
          </a:r>
          <a:endParaRPr lang="ru-RU" sz="1800" b="1" kern="1200" dirty="0"/>
        </a:p>
      </dsp:txBody>
      <dsp:txXfrm>
        <a:off x="4975463" y="364305"/>
        <a:ext cx="3994926" cy="2793782"/>
      </dsp:txXfrm>
    </dsp:sp>
    <dsp:sp modelId="{1F1FF2C8-91C3-4B9D-A045-ECB94B9312E6}">
      <dsp:nvSpPr>
        <dsp:cNvPr id="0" name=""/>
        <dsp:cNvSpPr/>
      </dsp:nvSpPr>
      <dsp:spPr>
        <a:xfrm rot="2950552">
          <a:off x="3124290" y="4105524"/>
          <a:ext cx="2133653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2133653" y="2361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37776" y="4075802"/>
        <a:ext cx="106682" cy="106682"/>
      </dsp:txXfrm>
    </dsp:sp>
    <dsp:sp modelId="{F6181863-1FD5-47D9-8F00-A06488381D39}">
      <dsp:nvSpPr>
        <dsp:cNvPr id="0" name=""/>
        <dsp:cNvSpPr/>
      </dsp:nvSpPr>
      <dsp:spPr>
        <a:xfrm>
          <a:off x="4888544" y="3506542"/>
          <a:ext cx="4248898" cy="2859781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/>
            <a:t>Экстенсивные</a:t>
          </a:r>
          <a:r>
            <a:rPr lang="ru-RU" sz="2400" kern="1200" dirty="0" smtClean="0"/>
            <a:t> – зависят от количества вещества, следующие закону </a:t>
          </a:r>
          <a:r>
            <a:rPr lang="ru-RU" sz="2400" kern="1200" dirty="0" err="1" smtClean="0"/>
            <a:t>аддитивности</a:t>
          </a:r>
          <a:r>
            <a:rPr lang="ru-RU" sz="2400" kern="1200" dirty="0" smtClean="0"/>
            <a:t> (масса, объём, внутренняя энергия и т.п.).</a:t>
          </a:r>
          <a:endParaRPr lang="ru-RU" sz="2000" kern="1200" dirty="0"/>
        </a:p>
      </dsp:txBody>
      <dsp:txXfrm>
        <a:off x="4972304" y="3590302"/>
        <a:ext cx="4081378" cy="2692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FBA815-3427-4967-9F91-590190F59911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66F19C-E03F-410A-A49B-B6C62ADD5B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643998" cy="5572164"/>
          </a:xfr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3333CC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6000" b="1" i="1" cap="all" dirty="0" smtClean="0">
                <a:solidFill>
                  <a:srgbClr val="FFFFFF"/>
                </a:solidFill>
                <a:effectLst/>
                <a:latin typeface="Georgia" pitchFamily="18" charset="0"/>
              </a:rPr>
              <a:t>х</a:t>
            </a:r>
            <a:r>
              <a:rPr lang="ru-RU" sz="6000" b="1" i="1" dirty="0" smtClean="0">
                <a:solidFill>
                  <a:srgbClr val="FFFFFF"/>
                </a:solidFill>
                <a:effectLst/>
                <a:latin typeface="Georgia" pitchFamily="18" charset="0"/>
              </a:rPr>
              <a:t>имическая термодинамика </a:t>
            </a:r>
            <a:r>
              <a:rPr lang="en-US" sz="6000" b="1" i="1" dirty="0" smtClean="0">
                <a:solidFill>
                  <a:srgbClr val="FFFFFF"/>
                </a:solidFill>
                <a:effectLst/>
                <a:latin typeface="Georgia" pitchFamily="18" charset="0"/>
              </a:rPr>
              <a:t/>
            </a:r>
            <a:br>
              <a:rPr lang="en-US" sz="6000" b="1" i="1" dirty="0" smtClean="0">
                <a:solidFill>
                  <a:srgbClr val="FFFFFF"/>
                </a:solidFill>
                <a:effectLst/>
                <a:latin typeface="Georgia" pitchFamily="18" charset="0"/>
              </a:rPr>
            </a:br>
            <a:r>
              <a:rPr lang="en-US" sz="6000" i="1" dirty="0" smtClean="0">
                <a:solidFill>
                  <a:srgbClr val="FFFF00"/>
                </a:solidFill>
                <a:effectLst/>
                <a:latin typeface="Georgia" pitchFamily="18" charset="0"/>
              </a:rPr>
              <a:t/>
            </a:r>
            <a:br>
              <a:rPr lang="en-US" sz="6000" i="1" dirty="0" smtClean="0">
                <a:solidFill>
                  <a:srgbClr val="FFFF00"/>
                </a:solidFill>
                <a:effectLst/>
                <a:latin typeface="Georgia" pitchFamily="18" charset="0"/>
              </a:rPr>
            </a:br>
            <a:endParaRPr lang="ru-RU" sz="6000" dirty="0"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243195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Feather_writ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152400"/>
            <a:ext cx="785786" cy="7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примере биологических систем, расположенных в порядке усложнения в следующем иерархическом ряду: </a:t>
            </a:r>
            <a:r>
              <a:rPr lang="ru-RU" b="1" dirty="0"/>
              <a:t>органелла – клетка – ткань – орган – организм – популяция – биоценоз – биосфера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Термодинамическая система характеризуется определенными значениями ее 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свойств, которые называются </a:t>
            </a:r>
            <a:r>
              <a:rPr lang="ru-RU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 состояния</a:t>
            </a:r>
            <a:r>
              <a:rPr lang="ru-RU" sz="4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3600" dirty="0"/>
              <a:t>– любая величина, присущая телу, изменение которой определяется только начальным и конечным состоянием тела и не зависит от характера процесса изменения его состояния, при переходе его из первого состояния во второе.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3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98307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8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71440"/>
            <a:ext cx="8784976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Georgia" pitchFamily="18" charset="0"/>
                <a:cs typeface="Arial" charset="0"/>
              </a:rPr>
              <a:t>Состояние системы</a:t>
            </a:r>
            <a:r>
              <a:rPr lang="ru-RU" sz="4400" b="1" i="1" dirty="0" smtClean="0">
                <a:latin typeface="Georgia" pitchFamily="18" charset="0"/>
                <a:cs typeface="Arial" charset="0"/>
              </a:rPr>
              <a:t>:</a:t>
            </a:r>
            <a:br>
              <a:rPr lang="ru-RU" sz="4400" b="1" i="1" dirty="0" smtClean="0">
                <a:latin typeface="Georgia" pitchFamily="18" charset="0"/>
                <a:cs typeface="Arial" charset="0"/>
              </a:rPr>
            </a:br>
            <a:r>
              <a:rPr lang="ru-RU" sz="27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физических и химических свойств системы характеризует </a:t>
            </a:r>
            <a:r>
              <a:rPr lang="ru-RU" sz="27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7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термодинамическое </a:t>
            </a:r>
            <a:r>
              <a:rPr lang="ru-RU" sz="27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36"/>
            <a:ext cx="9144000" cy="5643578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</a:pPr>
            <a:r>
              <a:rPr lang="ru-RU" sz="4000" b="1" i="1" dirty="0" smtClean="0">
                <a:cs typeface="Arial" charset="0"/>
              </a:rPr>
              <a:t>Равновесное</a:t>
            </a:r>
            <a:r>
              <a:rPr lang="ru-RU" sz="4000" dirty="0" smtClean="0">
                <a:cs typeface="Arial" charset="0"/>
              </a:rPr>
              <a:t> –</a:t>
            </a:r>
            <a:r>
              <a:rPr lang="ru-RU" sz="3200" dirty="0" smtClean="0">
                <a:cs typeface="Arial" charset="0"/>
              </a:rPr>
              <a:t> характеризуется постоянством всех свойств во времени за счет </a:t>
            </a:r>
            <a:r>
              <a:rPr lang="ru-RU" sz="3200" b="1" i="1" u="sng" dirty="0" smtClean="0">
                <a:cs typeface="Arial" charset="0"/>
              </a:rPr>
              <a:t>отсутствия</a:t>
            </a:r>
            <a:r>
              <a:rPr lang="ru-RU" sz="3200" i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3200" dirty="0" smtClean="0">
                <a:cs typeface="Arial" charset="0"/>
              </a:rPr>
              <a:t>потоков вещества и энергии в системе</a:t>
            </a:r>
          </a:p>
          <a:p>
            <a:pPr marL="0" indent="-457200">
              <a:spcBef>
                <a:spcPts val="0"/>
              </a:spcBef>
            </a:pPr>
            <a:r>
              <a:rPr lang="ru-RU" sz="4000" b="1" i="1" dirty="0" smtClean="0">
                <a:cs typeface="Arial" charset="0"/>
              </a:rPr>
              <a:t>Стационарное </a:t>
            </a:r>
            <a:r>
              <a:rPr lang="ru-RU" sz="3200" b="1" i="1" dirty="0" smtClean="0">
                <a:cs typeface="Arial" charset="0"/>
              </a:rPr>
              <a:t>-</a:t>
            </a:r>
            <a:r>
              <a:rPr lang="ru-RU" sz="3200" dirty="0" smtClean="0">
                <a:cs typeface="Arial" charset="0"/>
              </a:rPr>
              <a:t>  </a:t>
            </a:r>
            <a:r>
              <a:rPr lang="ru-RU" sz="3200" dirty="0" smtClean="0"/>
              <a:t>характеризуется постоянством всех свойств во времени за счет </a:t>
            </a:r>
            <a:r>
              <a:rPr lang="ru-RU" sz="3200" b="1" i="1" u="sng" dirty="0" smtClean="0"/>
              <a:t>непрерывного обмена </a:t>
            </a:r>
            <a:r>
              <a:rPr lang="ru-RU" sz="3200" dirty="0" smtClean="0"/>
              <a:t>веществом и энергией между системой и окружающей средой</a:t>
            </a:r>
          </a:p>
          <a:p>
            <a:pPr marL="0" indent="-457200">
              <a:spcBef>
                <a:spcPts val="0"/>
              </a:spcBef>
            </a:pPr>
            <a:r>
              <a:rPr lang="ru-RU" sz="4000" b="1" i="1" dirty="0" smtClean="0">
                <a:cs typeface="Arial" charset="0"/>
              </a:rPr>
              <a:t>Переходное </a:t>
            </a:r>
            <a:r>
              <a:rPr lang="ru-RU" sz="4000" dirty="0" smtClean="0">
                <a:cs typeface="Arial" charset="0"/>
              </a:rPr>
              <a:t>–</a:t>
            </a: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dirty="0" smtClean="0">
                <a:cs typeface="Arial" charset="0"/>
              </a:rPr>
              <a:t>изменение свойств системы во времени</a:t>
            </a: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4" y="404664"/>
            <a:ext cx="1028696" cy="102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Гидродинамическая модель равновесного (а) и стационарного (б) состояний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studfile.net/html/2706/987/html_Lb14TirOnf.YLGn/img-hEOf1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2" y="2132856"/>
            <a:ext cx="87036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005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Термодинамический процесс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переход системы из одного состояния в другое.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0520"/>
            <a:ext cx="9036496" cy="57332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dirty="0" smtClean="0"/>
              <a:t>Классификация: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конечному результату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разомкнутые и циклические, в результате которых параметры приобретают исходные значения.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характеру взаимодействия с окружающей средой: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обратимые и необратимые. Обратимые процессы не оставляют изменений в окружающей среде.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Термодинамические процессы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dirty="0" smtClean="0"/>
              <a:t>Классификация: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/>
              <a:t>3</a:t>
            </a:r>
            <a:r>
              <a:rPr lang="ru-RU" sz="3600" b="1" i="1" dirty="0"/>
              <a:t>. По местонахождению причины: </a:t>
            </a:r>
            <a:r>
              <a:rPr lang="ru-RU" sz="3600" b="1" dirty="0"/>
              <a:t>самопроизвольные</a:t>
            </a:r>
            <a:r>
              <a:rPr lang="ru-RU" sz="3600" b="1" i="1" dirty="0"/>
              <a:t> </a:t>
            </a:r>
            <a:r>
              <a:rPr lang="ru-RU" sz="2800" dirty="0"/>
              <a:t>(причина – в самой системе) </a:t>
            </a:r>
            <a:r>
              <a:rPr lang="ru-RU" sz="3600" b="1" dirty="0"/>
              <a:t>и вынужденные </a:t>
            </a:r>
            <a:r>
              <a:rPr lang="ru-RU" sz="2800" dirty="0"/>
              <a:t>(причина – в окружающей среде) 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/>
              <a:t>4</a:t>
            </a:r>
            <a:r>
              <a:rPr lang="ru-RU" sz="3600" b="1" i="1" dirty="0"/>
              <a:t>. По пути проведения процесса: </a:t>
            </a:r>
            <a:r>
              <a:rPr lang="ru-RU" sz="3600" b="1" dirty="0"/>
              <a:t>изотермический </a:t>
            </a:r>
            <a:r>
              <a:rPr lang="ru-RU" sz="2400" dirty="0" smtClean="0"/>
              <a:t>(при постоянной температуре)</a:t>
            </a:r>
            <a:r>
              <a:rPr lang="ru-RU" sz="2800" dirty="0" smtClean="0"/>
              <a:t>, </a:t>
            </a:r>
            <a:r>
              <a:rPr lang="ru-RU" sz="3600" b="1" dirty="0" smtClean="0"/>
              <a:t>изобарический </a:t>
            </a:r>
            <a:r>
              <a:rPr lang="ru-RU" sz="3600" b="1" dirty="0"/>
              <a:t>или изобарный </a:t>
            </a:r>
            <a:r>
              <a:rPr lang="ru-RU" sz="2400" dirty="0"/>
              <a:t>(при </a:t>
            </a:r>
            <a:r>
              <a:rPr lang="ru-RU" sz="2400" dirty="0" smtClean="0"/>
              <a:t>постоянном </a:t>
            </a:r>
            <a:r>
              <a:rPr lang="ru-RU" sz="2400" dirty="0"/>
              <a:t>давлении)</a:t>
            </a:r>
            <a:r>
              <a:rPr lang="ru-RU" sz="3600" dirty="0"/>
              <a:t>, </a:t>
            </a:r>
            <a:r>
              <a:rPr lang="ru-RU" sz="3600" b="1" dirty="0"/>
              <a:t>изохорический </a:t>
            </a:r>
            <a:r>
              <a:rPr lang="ru-RU" sz="2400" dirty="0"/>
              <a:t>(при постоянном объеме), </a:t>
            </a:r>
            <a:r>
              <a:rPr lang="ru-RU" sz="3600" b="1" dirty="0"/>
              <a:t>адиабатический</a:t>
            </a:r>
            <a:r>
              <a:rPr lang="ru-RU" sz="3600" dirty="0"/>
              <a:t> </a:t>
            </a:r>
            <a:r>
              <a:rPr lang="ru-RU" sz="2400" dirty="0"/>
              <a:t>(без обмена энергией с окружающей средой).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09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 термодинамическим функциям системы относятся:</a:t>
            </a:r>
            <a:br>
              <a:rPr lang="ru-RU" sz="4000" b="1" dirty="0">
                <a:latin typeface="Georgia" panose="02040502050405020303" pitchFamily="18" charset="0"/>
              </a:rPr>
            </a:b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>
              <a:buNone/>
            </a:pPr>
            <a:r>
              <a:rPr lang="ru-RU" sz="3200" b="1" dirty="0" smtClean="0">
                <a:latin typeface="Georgia" panose="02040502050405020303" pitchFamily="18" charset="0"/>
              </a:rPr>
              <a:t>1</a:t>
            </a:r>
            <a:r>
              <a:rPr lang="ru-RU" sz="3200" b="1" dirty="0">
                <a:latin typeface="Georgia" panose="02040502050405020303" pitchFamily="18" charset="0"/>
              </a:rPr>
              <a:t>. Внутренняя энергия (U).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2. Энтальпия (Н).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3. Энтропия (S).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4. </a:t>
            </a:r>
            <a:r>
              <a:rPr lang="ru-RU" sz="3200" b="1" dirty="0" smtClean="0">
                <a:latin typeface="Georgia" panose="02040502050405020303" pitchFamily="18" charset="0"/>
              </a:rPr>
              <a:t>Энергия </a:t>
            </a:r>
            <a:r>
              <a:rPr lang="ru-RU" sz="3200" b="1" dirty="0">
                <a:latin typeface="Georgia" panose="02040502050405020303" pitchFamily="18" charset="0"/>
              </a:rPr>
              <a:t>Гиббса (свободная энергия) (G).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5</a:t>
            </a:r>
            <a:r>
              <a:rPr lang="ru-RU" sz="3200" b="1" dirty="0">
                <a:latin typeface="Georgia" panose="02040502050405020303" pitchFamily="18" charset="0"/>
              </a:rPr>
              <a:t>. </a:t>
            </a:r>
            <a:r>
              <a:rPr lang="ru-RU" sz="3200" b="1" dirty="0" smtClean="0">
                <a:latin typeface="Georgia" panose="02040502050405020303" pitchFamily="18" charset="0"/>
              </a:rPr>
              <a:t>Энергия </a:t>
            </a:r>
            <a:r>
              <a:rPr lang="ru-RU" sz="3200" b="1" dirty="0">
                <a:latin typeface="Georgia" panose="02040502050405020303" pitchFamily="18" charset="0"/>
              </a:rPr>
              <a:t>Гельмгольца (F).</a:t>
            </a:r>
            <a:br>
              <a:rPr lang="ru-RU" sz="3200" b="1" dirty="0">
                <a:latin typeface="Georgia" panose="02040502050405020303" pitchFamily="18" charset="0"/>
              </a:rPr>
            </a:br>
            <a:r>
              <a:rPr lang="ru-RU" sz="3200" b="1" dirty="0">
                <a:latin typeface="Georgia" panose="02040502050405020303" pitchFamily="18" charset="0"/>
              </a:rPr>
              <a:t>6.</a:t>
            </a:r>
            <a:r>
              <a:rPr lang="ru-RU" sz="3200" b="1" dirty="0" smtClean="0">
                <a:latin typeface="Georgia" panose="02040502050405020303" pitchFamily="18" charset="0"/>
              </a:rPr>
              <a:t>Химический </a:t>
            </a:r>
            <a:r>
              <a:rPr lang="ru-RU" sz="3200" b="1" dirty="0">
                <a:latin typeface="Georgia" panose="02040502050405020303" pitchFamily="18" charset="0"/>
              </a:rPr>
              <a:t>потенциал (μ).</a:t>
            </a:r>
            <a:br>
              <a:rPr lang="ru-RU" sz="3200" b="1" dirty="0">
                <a:latin typeface="Georgia" panose="02040502050405020303" pitchFamily="18" charset="0"/>
              </a:rPr>
            </a:b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358346" cy="1357322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latin typeface="Georgia" pitchFamily="18" charset="0"/>
              </a:rPr>
              <a:t>2. Внутренняя энергия системы, энтальпия. </a:t>
            </a:r>
            <a:r>
              <a:rPr lang="en-US" sz="3200" b="1" dirty="0" smtClean="0">
                <a:latin typeface="Georgia" pitchFamily="18" charset="0"/>
              </a:rPr>
              <a:t/>
            </a:r>
            <a:br>
              <a:rPr lang="en-US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Первый закон термодинамики.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Для описания энергетического состояния системы используется ее функция состояния - </a:t>
            </a:r>
            <a:r>
              <a:rPr lang="ru-RU" b="1" dirty="0" smtClean="0">
                <a:solidFill>
                  <a:srgbClr val="FFFF00"/>
                </a:solidFill>
              </a:rPr>
              <a:t>внутренняя энергия (U, кДж/моль).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/>
              <a:t>Внутренняя энергия </a:t>
            </a:r>
            <a:r>
              <a:rPr lang="ru-RU" sz="3000" b="1" dirty="0" smtClean="0"/>
              <a:t>- функция состояния, абсолютное значение которой определить невозможно,</a:t>
            </a:r>
            <a:r>
              <a:rPr lang="ru-RU" sz="3000" dirty="0" smtClean="0"/>
              <a:t> </a:t>
            </a:r>
            <a:endParaRPr lang="en-US" sz="30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любая термодинамическая система материальна, а материя - с точки зрения ее строения - неисчерпаема.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можно определить изменение внутренней энергии при взаимодействии системы с окружающей средой. При этом взаимодействии обмен энергией может осуществляться в виде работы и теплоты. </a:t>
            </a: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4" y="404664"/>
            <a:ext cx="1028696" cy="102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ЦЕЛИ ЛЕКЦИИ</a:t>
            </a:r>
            <a:br>
              <a:rPr lang="ru-RU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ОБУЧАЮЩАЯ</a:t>
            </a:r>
            <a:r>
              <a:rPr lang="ru-RU" dirty="0"/>
              <a:t>: сформировать знания об основах химической </a:t>
            </a:r>
            <a:r>
              <a:rPr lang="ru-RU" dirty="0" smtClean="0"/>
              <a:t>термодинамики и её законах.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РАЗВИВАЮЩАЯ: расширить кругозор </a:t>
            </a:r>
            <a:r>
              <a:rPr lang="ru-RU" dirty="0" smtClean="0"/>
              <a:t>на </a:t>
            </a:r>
            <a:r>
              <a:rPr lang="ru-RU" dirty="0"/>
              <a:t>основе интеграции знаний, развить логическое мышление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ВОСПИТАТЕЛЬНАЯ: содействовать формированию </a:t>
            </a:r>
            <a:r>
              <a:rPr lang="ru-RU" dirty="0" smtClean="0"/>
              <a:t>устойчивого </a:t>
            </a:r>
            <a:r>
              <a:rPr lang="ru-RU" dirty="0"/>
              <a:t>интереса к изучению дисциплины.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latin typeface="Georgia" pitchFamily="18" charset="0"/>
              </a:rPr>
              <a:t>Внутренняя энергия системы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 </a:t>
            </a:r>
            <a:r>
              <a:rPr lang="ru-RU" sz="3200" dirty="0" smtClean="0">
                <a:latin typeface="Georgia" pitchFamily="18" charset="0"/>
              </a:rPr>
              <a:t>равна сумме потенциальной и кинетической энергии всех частиц этой системы</a:t>
            </a:r>
            <a:endParaRPr lang="en-US" sz="3200" dirty="0" smtClean="0">
              <a:latin typeface="Georg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latin typeface="Georgia" pitchFamily="18" charset="0"/>
              </a:rPr>
              <a:t>U = Е</a:t>
            </a:r>
            <a:r>
              <a:rPr lang="ru-RU" sz="4000" b="1" dirty="0" smtClean="0">
                <a:latin typeface="Georgia" pitchFamily="18" charset="0"/>
              </a:rPr>
              <a:t> пот + </a:t>
            </a:r>
            <a:r>
              <a:rPr lang="ru-RU" sz="4000" b="1" i="1" dirty="0" smtClean="0">
                <a:latin typeface="Georgia" pitchFamily="18" charset="0"/>
              </a:rPr>
              <a:t>Е</a:t>
            </a:r>
            <a:r>
              <a:rPr lang="ru-RU" sz="4000" b="1" dirty="0" smtClean="0">
                <a:latin typeface="Georgia" pitchFamily="18" charset="0"/>
              </a:rPr>
              <a:t> </a:t>
            </a:r>
            <a:r>
              <a:rPr lang="ru-RU" sz="4000" b="1" dirty="0" err="1" smtClean="0">
                <a:latin typeface="Georgia" pitchFamily="18" charset="0"/>
              </a:rPr>
              <a:t>кин</a:t>
            </a:r>
            <a:endParaRPr lang="ru-RU" sz="4000" b="1" dirty="0" smtClean="0">
              <a:latin typeface="Georgia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000" b="1" dirty="0" smtClean="0">
                <a:latin typeface="Georgia" pitchFamily="18" charset="0"/>
              </a:rPr>
              <a:t>Работа (А)</a:t>
            </a:r>
            <a:r>
              <a:rPr lang="ru-RU" sz="3200" dirty="0" smtClean="0">
                <a:latin typeface="Georgia" pitchFamily="18" charset="0"/>
              </a:rPr>
              <a:t> - это энергетическая мера </a:t>
            </a:r>
            <a:r>
              <a:rPr lang="ru-RU" sz="3200" b="1" i="1" u="sng" dirty="0" smtClean="0">
                <a:latin typeface="Georgia" pitchFamily="18" charset="0"/>
              </a:rPr>
              <a:t>направленных форм </a:t>
            </a:r>
            <a:r>
              <a:rPr lang="ru-RU" sz="3200" dirty="0" smtClean="0">
                <a:latin typeface="Georgia" pitchFamily="18" charset="0"/>
              </a:rPr>
              <a:t>передачи энергии в процессе взаимодействия системы с окружающей средой. </a:t>
            </a:r>
            <a:r>
              <a:rPr lang="ru-RU" sz="4000" b="1" dirty="0" smtClean="0">
                <a:latin typeface="Georgia" pitchFamily="18" charset="0"/>
              </a:rPr>
              <a:t>А + </a:t>
            </a:r>
            <a:r>
              <a:rPr lang="ru-RU" sz="4000" b="1" dirty="0" smtClean="0">
                <a:latin typeface="Georgia" pitchFamily="18" charset="0"/>
                <a:sym typeface="Symbol" pitchFamily="18" charset="2"/>
              </a:rPr>
              <a:t> </a:t>
            </a:r>
            <a:r>
              <a:rPr lang="en-US" sz="4000" b="1" dirty="0" smtClean="0">
                <a:latin typeface="Georgia" pitchFamily="18" charset="0"/>
                <a:sym typeface="Symbol" pitchFamily="18" charset="2"/>
              </a:rPr>
              <a:t>U</a:t>
            </a:r>
            <a:r>
              <a:rPr lang="ru-RU" sz="4000" b="1" dirty="0" smtClean="0">
                <a:latin typeface="Georgia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4000" b="1" dirty="0" smtClean="0">
                <a:latin typeface="Georgia" pitchFamily="18" charset="0"/>
              </a:rPr>
              <a:t>Теплота (</a:t>
            </a:r>
            <a:r>
              <a:rPr lang="en-US" sz="4000" b="1" dirty="0" smtClean="0">
                <a:latin typeface="Georgia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latin typeface="Georgia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Georgia" pitchFamily="18" charset="0"/>
              </a:rPr>
              <a:t>это энергетическая мера </a:t>
            </a:r>
            <a:r>
              <a:rPr lang="ru-RU" sz="3200" b="1" i="1" u="sng" dirty="0" err="1" smtClean="0">
                <a:latin typeface="Georgia" pitchFamily="18" charset="0"/>
              </a:rPr>
              <a:t>неупорядочных</a:t>
            </a:r>
            <a:r>
              <a:rPr lang="ru-RU" sz="3200" b="1" i="1" u="sng" dirty="0" smtClean="0">
                <a:latin typeface="Georgia" pitchFamily="18" charset="0"/>
              </a:rPr>
              <a:t>, хаотических форм </a:t>
            </a:r>
            <a:r>
              <a:rPr lang="ru-RU" sz="3200" dirty="0" smtClean="0">
                <a:latin typeface="Georgia" pitchFamily="18" charset="0"/>
              </a:rPr>
              <a:t>движения частиц в процессе взаимодействия системы с окружающей средой. </a:t>
            </a:r>
            <a:r>
              <a:rPr lang="en-US" sz="4000" b="1" dirty="0" smtClean="0">
                <a:latin typeface="Georgia" pitchFamily="18" charset="0"/>
              </a:rPr>
              <a:t>Q</a:t>
            </a:r>
            <a:r>
              <a:rPr lang="ru-RU" sz="4000" b="1" dirty="0" smtClean="0">
                <a:latin typeface="Georgia" pitchFamily="18" charset="0"/>
              </a:rPr>
              <a:t>+ </a:t>
            </a:r>
            <a:r>
              <a:rPr lang="ru-RU" sz="4000" b="1" dirty="0" smtClean="0">
                <a:latin typeface="Georgia" pitchFamily="18" charset="0"/>
                <a:sym typeface="Symbol" pitchFamily="18" charset="2"/>
              </a:rPr>
              <a:t> </a:t>
            </a:r>
            <a:r>
              <a:rPr lang="en-US" sz="4000" b="1" dirty="0" smtClean="0">
                <a:latin typeface="Georgia" pitchFamily="18" charset="0"/>
                <a:sym typeface="Symbol" pitchFamily="18" charset="2"/>
              </a:rPr>
              <a:t>U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16" y="1081094"/>
            <a:ext cx="990584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Первое начало термодинамики имеет несколько формулировок: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4800" b="1" i="1" dirty="0" smtClean="0"/>
              <a:t>в изолированной системе сумма всех видов энергии есть величина постоянная.</a:t>
            </a:r>
          </a:p>
          <a:p>
            <a:pPr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152400"/>
            <a:ext cx="642910" cy="6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525344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4000" b="1" i="1" dirty="0"/>
              <a:t>подведенное к системе тепло </a:t>
            </a:r>
            <a:r>
              <a:rPr lang="en-US" sz="4000" b="1" i="1" dirty="0"/>
              <a:t>Q</a:t>
            </a:r>
            <a:r>
              <a:rPr lang="ru-RU" sz="4000" b="1" i="1" dirty="0"/>
              <a:t> идет на увеличение внутренней энергии системы </a:t>
            </a:r>
            <a:r>
              <a:rPr lang="ru-RU" sz="4000" b="1" dirty="0"/>
              <a:t>∆</a:t>
            </a:r>
            <a:r>
              <a:rPr lang="en-US" sz="4000" b="1" i="1" dirty="0"/>
              <a:t>U</a:t>
            </a:r>
            <a:r>
              <a:rPr lang="ru-RU" sz="4000" b="1" i="1" dirty="0"/>
              <a:t> и на совершение внешней работы </a:t>
            </a:r>
            <a:r>
              <a:rPr lang="en-US" sz="4000" b="1" i="1" dirty="0"/>
              <a:t>A</a:t>
            </a:r>
            <a:r>
              <a:rPr lang="ru-RU" sz="4000" b="1" i="1" dirty="0"/>
              <a:t>.</a:t>
            </a:r>
            <a:endParaRPr lang="ru-RU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sz="4000" b="1" spc="-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spc="-100" dirty="0" smtClean="0"/>
              <a:t>Первый </a:t>
            </a:r>
            <a:r>
              <a:rPr lang="ru-RU" sz="4000" b="1" spc="-100" dirty="0"/>
              <a:t>закон термодинамики </a:t>
            </a:r>
            <a:endParaRPr lang="en-US" sz="4000" b="1" spc="-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i="1" spc="-100" dirty="0" smtClean="0">
                <a:cs typeface="Times New Roman" pitchFamily="18" charset="0"/>
              </a:rPr>
              <a:t>Q </a:t>
            </a:r>
            <a:r>
              <a:rPr lang="ru-RU" sz="4000" b="1" i="1" spc="-100" dirty="0">
                <a:cs typeface="Times New Roman" pitchFamily="18" charset="0"/>
              </a:rPr>
              <a:t>= </a:t>
            </a:r>
            <a:r>
              <a:rPr lang="ru-RU" sz="4000" b="1" i="1" spc="-1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000" b="1" i="1" spc="-100" dirty="0">
                <a:cs typeface="Times New Roman" pitchFamily="18" charset="0"/>
              </a:rPr>
              <a:t>U + A</a:t>
            </a:r>
            <a:r>
              <a:rPr lang="ru-RU" sz="4000" b="1" spc="-100" dirty="0">
                <a:sym typeface="Symbol" pitchFamily="18" charset="2"/>
              </a:rPr>
              <a:t> </a:t>
            </a:r>
            <a:endParaRPr lang="ru-RU" sz="4000" b="1" spc="-1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err="1"/>
              <a:t>Ю.Мейер</a:t>
            </a:r>
            <a:r>
              <a:rPr lang="ru-RU" sz="4000" dirty="0"/>
              <a:t>, 1842 ,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физик</a:t>
            </a:r>
            <a:endParaRPr lang="ru-RU" sz="4000" i="1" dirty="0">
              <a:cs typeface="Times New Roman" pitchFamily="18" charset="0"/>
              <a:sym typeface="Symbol" pitchFamily="18" charset="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cap="all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cap="all" dirty="0" smtClean="0"/>
              <a:t>у</a:t>
            </a:r>
            <a:r>
              <a:rPr lang="ru-RU" sz="4000" dirty="0" smtClean="0"/>
              <a:t>равнение </a:t>
            </a:r>
            <a:r>
              <a:rPr lang="en-US" sz="4000" dirty="0"/>
              <a:t>Q</a:t>
            </a:r>
            <a:r>
              <a:rPr lang="ru-RU" sz="4000" dirty="0"/>
              <a:t> = ∆</a:t>
            </a:r>
            <a:r>
              <a:rPr lang="en-US" sz="4000" dirty="0"/>
              <a:t>U</a:t>
            </a:r>
            <a:r>
              <a:rPr lang="ru-RU" sz="4000" dirty="0"/>
              <a:t> + </a:t>
            </a:r>
            <a:r>
              <a:rPr lang="en-US" sz="4000" dirty="0"/>
              <a:t>A</a:t>
            </a:r>
            <a:r>
              <a:rPr lang="ru-RU" sz="4000" dirty="0"/>
              <a:t> является математическим выражением первого начала </a:t>
            </a:r>
            <a:r>
              <a:rPr lang="ru-RU" sz="4000" dirty="0" smtClean="0"/>
              <a:t>термодинамики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В биологических системах теплота обычно отдается системой во внешнюю среду, а работа совершается за счет убыли внутренней энергии.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Поэтому </a:t>
            </a:r>
            <a:r>
              <a:rPr lang="ru-RU" sz="3200" dirty="0"/>
              <a:t>для биологических систем математическую запись первого начала термодинамики представляют: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400" b="1" dirty="0"/>
              <a:t>- Q = ΔU - W.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481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8656"/>
            <a:ext cx="9144000" cy="386335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  <a:sym typeface="Symbol" pitchFamily="18" charset="2"/>
              </a:rPr>
              <a:t>Энтальпия –</a:t>
            </a:r>
            <a:r>
              <a:rPr lang="en-US" sz="4400" b="1" i="1" dirty="0" smtClean="0">
                <a:solidFill>
                  <a:schemeClr val="tx1"/>
                </a:solidFill>
                <a:latin typeface="Georgia" pitchFamily="18" charset="0"/>
                <a:sym typeface="Symbol" pitchFamily="18" charset="2"/>
              </a:rPr>
              <a:t/>
            </a:r>
            <a:br>
              <a:rPr lang="en-US" sz="4400" b="1" i="1" dirty="0" smtClean="0">
                <a:solidFill>
                  <a:schemeClr val="tx1"/>
                </a:solidFill>
                <a:latin typeface="Georgia" pitchFamily="18" charset="0"/>
                <a:sym typeface="Symbol" pitchFamily="18" charset="2"/>
              </a:rPr>
            </a:br>
            <a:r>
              <a:rPr lang="ru-RU" sz="4400" i="1" dirty="0" smtClean="0">
                <a:solidFill>
                  <a:schemeClr val="tx1"/>
                </a:solidFill>
                <a:latin typeface="Georgia" pitchFamily="18" charset="0"/>
                <a:sym typeface="Symbol" pitchFamily="18" charset="2"/>
              </a:rPr>
              <a:t>это термодинамическая функция, характеризующая энергетическое состояние системы при изобарно-изотермическом процессе.</a:t>
            </a:r>
            <a:endParaRPr lang="ru-RU" sz="4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87488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400" b="1" dirty="0" smtClean="0">
                <a:sym typeface="Symbol" pitchFamily="18" charset="2"/>
              </a:rPr>
              <a:t>U + </a:t>
            </a:r>
            <a:r>
              <a:rPr lang="en-US" sz="4400" b="1" dirty="0" err="1" smtClean="0">
                <a:sym typeface="Symbol" pitchFamily="18" charset="2"/>
              </a:rPr>
              <a:t>pV</a:t>
            </a:r>
            <a:r>
              <a:rPr lang="en-US" sz="4400" b="1" dirty="0" smtClean="0">
                <a:sym typeface="Symbol" pitchFamily="18" charset="2"/>
              </a:rPr>
              <a:t> = </a:t>
            </a:r>
            <a:r>
              <a:rPr lang="el-GR" sz="4400" b="1" dirty="0" smtClean="0">
                <a:sym typeface="Symbol" pitchFamily="18" charset="2"/>
              </a:rPr>
              <a:t>Δ</a:t>
            </a:r>
            <a:r>
              <a:rPr lang="en-US" sz="4400" b="1" dirty="0" smtClean="0">
                <a:sym typeface="Symbol" pitchFamily="18" charset="2"/>
              </a:rPr>
              <a:t>H – </a:t>
            </a:r>
            <a:r>
              <a:rPr lang="ru-RU" sz="4400" b="1" dirty="0" smtClean="0">
                <a:sym typeface="Symbol" pitchFamily="18" charset="2"/>
              </a:rPr>
              <a:t>энтальпия</a:t>
            </a:r>
          </a:p>
          <a:p>
            <a:pPr algn="ctr">
              <a:buNone/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+Q =</a:t>
            </a:r>
            <a:r>
              <a:rPr lang="ru-RU" sz="4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 sz="4400" b="1" i="1" dirty="0" smtClean="0">
                <a:sym typeface="Symbol" pitchFamily="18" charset="2"/>
              </a:rPr>
              <a:t> Н</a:t>
            </a:r>
          </a:p>
          <a:p>
            <a:pPr algn="ctr">
              <a:buNone/>
              <a:defRPr/>
            </a:pPr>
            <a:endParaRPr lang="ru-RU" sz="4400" b="1" i="1" dirty="0" smtClean="0">
              <a:solidFill>
                <a:srgbClr val="FFFF00"/>
              </a:solidFill>
              <a:sym typeface="Symbol" pitchFamily="18" charset="2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152400"/>
            <a:ext cx="928662" cy="9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143668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Стандартная энтальпия образования сложного вещества </a:t>
            </a:r>
            <a:r>
              <a:rPr lang="ru-RU" sz="3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itchFamily="18" charset="2"/>
              </a:rPr>
              <a:t></a:t>
            </a:r>
            <a:r>
              <a:rPr lang="ru-RU" sz="36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itchFamily="18" charset="2"/>
              </a:rPr>
              <a:t>Н</a:t>
            </a:r>
            <a:r>
              <a:rPr lang="ru-RU" sz="3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itchFamily="18" charset="2"/>
              </a:rPr>
              <a:t>обр</a:t>
            </a:r>
            <a:r>
              <a:rPr lang="ru-RU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Symbol" pitchFamily="18" charset="2"/>
              </a:rPr>
              <a:t>  </a:t>
            </a:r>
            <a:r>
              <a:rPr lang="ru-RU" sz="3200" b="1" dirty="0" smtClean="0">
                <a:sym typeface="Symbol" pitchFamily="18" charset="2"/>
              </a:rPr>
              <a:t>- </a:t>
            </a:r>
            <a:endParaRPr lang="en-US" sz="3200" b="1" dirty="0" smtClean="0">
              <a:sym typeface="Symbol" pitchFamily="18" charset="2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это тепловой эффект реакции образования 1 моль данного вещества из простых веществ.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ctr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2Сгр + 3Н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(г) + 0,5 О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(г) = С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(ж)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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обр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)(ж) = – 277 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моль 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buFontTx/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(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простых веществ) =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Стандартные условия: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Количество вещества – 1 моль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Давление – 101325 Па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Температура – 298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С)</a:t>
            </a:r>
          </a:p>
          <a:p>
            <a:pPr algn="just">
              <a:buFont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152400"/>
            <a:ext cx="642910" cy="6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энтальпии образования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веществ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Картинки по запросу Стандартные энтальп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/>
          <a:stretch/>
        </p:blipFill>
        <p:spPr bwMode="auto">
          <a:xfrm>
            <a:off x="107504" y="1946747"/>
            <a:ext cx="8946633" cy="40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32152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Энтальпия сгорания (</a:t>
            </a:r>
            <a: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  <a:sym typeface="Symbol" pitchFamily="18" charset="2"/>
              </a:rPr>
              <a:t>Н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  <a:sym typeface="Symbol" pitchFamily="18" charset="2"/>
              </a:rPr>
              <a:t></a:t>
            </a:r>
            <a:r>
              <a:rPr lang="ru-RU" sz="4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  <a:sym typeface="Symbol" pitchFamily="18" charset="2"/>
              </a:rPr>
              <a:t>сгор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  <a:sym typeface="Symbol" pitchFamily="18" charset="2"/>
              </a:rPr>
              <a:t> ) </a:t>
            </a: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тепловой эффект реакции окисления кислородом 1 моль вещества до образования высших оксидов</a:t>
            </a:r>
            <a:endParaRPr lang="ru-RU" sz="4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782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(г) + 2,5О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(г)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2СО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(г) + Н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О (г)</a:t>
            </a:r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Н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р-ции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1256 кДж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152400"/>
            <a:ext cx="714348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Энтальпии сгорания некоторых веществ в стандартных условиях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91754"/>
              </p:ext>
            </p:extLst>
          </p:nvPr>
        </p:nvGraphicFramePr>
        <p:xfrm>
          <a:off x="0" y="1628800"/>
          <a:ext cx="9252520" cy="44528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403648"/>
                <a:gridCol w="2088232"/>
                <a:gridCol w="1224136"/>
                <a:gridCol w="1296144"/>
                <a:gridCol w="1918762"/>
                <a:gridCol w="1321598"/>
              </a:tblGrid>
              <a:tr h="2310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r>
                        <a:rPr lang="ru-RU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8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Ацетилен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Этилен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Бензол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Метиловый спирт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Этиловый спирт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Этиленгликоль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Глицерин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Этилацетат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Диэтиловый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эфир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Уксусная к-та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-890,31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-1299,63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-1410,97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-1559,88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-3267,70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-3910,28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-726,64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-1366,91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-1192,86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-1664,40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-2254,21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-2730,90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-873,79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Бензойная к-та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Сахароза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Триметиламин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Тетрахлорметан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Нитробензол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Анилин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Циклопентан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Сероводород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Графит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Алмаз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-3227,54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-2815,8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-5648,0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-2442,92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-260,65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-3057,01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-3396,2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-3319,54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-517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-393,51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-395,7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-296,9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-285,83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988840"/>
            <a:ext cx="9180512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Калория – это количество теплоты, необходимое для нагревания 1 г воды на 1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(от 14.5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дo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15.5</a:t>
            </a:r>
            <a:r>
              <a:rPr lang="ru-RU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0"/>
            <a:ext cx="7143800" cy="9807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План: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3300" b="1" dirty="0" smtClean="0">
                <a:latin typeface="Georgia" pitchFamily="18" charset="0"/>
              </a:rPr>
              <a:t>Основные понятия термодинамики.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3300" b="1" dirty="0" smtClean="0">
                <a:latin typeface="Georgia" pitchFamily="18" charset="0"/>
              </a:rPr>
              <a:t>Внутренняя энергия системы, энтальпия. Первый закон термодинамики.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3300" b="1" dirty="0" smtClean="0">
                <a:latin typeface="Georgia" pitchFamily="18" charset="0"/>
              </a:rPr>
              <a:t>Закон Гесса и его следствие.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3300" b="1" dirty="0" smtClean="0">
                <a:latin typeface="Georgia" pitchFamily="18" charset="0"/>
              </a:rPr>
              <a:t>Энтропия – как мера неупорядоченности системы. Второй закон термодинамики.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3300" b="1" dirty="0" smtClean="0">
                <a:latin typeface="Georgia" pitchFamily="18" charset="0"/>
              </a:rPr>
              <a:t>Свободная энергия Гиббса. </a:t>
            </a:r>
            <a:r>
              <a:rPr lang="ru-RU" sz="3300" b="1" dirty="0" err="1" smtClean="0">
                <a:latin typeface="Georgia" pitchFamily="18" charset="0"/>
              </a:rPr>
              <a:t>Экзэргонические</a:t>
            </a:r>
            <a:r>
              <a:rPr lang="ru-RU" sz="3300" b="1" dirty="0" smtClean="0">
                <a:latin typeface="Georgia" pitchFamily="18" charset="0"/>
              </a:rPr>
              <a:t> и </a:t>
            </a:r>
            <a:r>
              <a:rPr lang="ru-RU" sz="3300" b="1" dirty="0" err="1" smtClean="0">
                <a:latin typeface="Georgia" pitchFamily="18" charset="0"/>
              </a:rPr>
              <a:t>эндэргонические</a:t>
            </a:r>
            <a:r>
              <a:rPr lang="ru-RU" sz="3300" b="1" dirty="0" smtClean="0">
                <a:latin typeface="Georgia" pitchFamily="18" charset="0"/>
              </a:rPr>
              <a:t> процессы. </a:t>
            </a:r>
          </a:p>
          <a:p>
            <a:endParaRPr lang="ru-RU" dirty="0"/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52400"/>
            <a:ext cx="1071538" cy="1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7"/>
          <a:stretch/>
        </p:blipFill>
        <p:spPr bwMode="auto">
          <a:xfrm>
            <a:off x="10785" y="2132856"/>
            <a:ext cx="9133215" cy="2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731"/>
            <a:ext cx="9144000" cy="5980621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Калорийность питательных веществ </a:t>
            </a:r>
            <a:r>
              <a:rPr lang="ru-RU" sz="4000" dirty="0">
                <a:solidFill>
                  <a:schemeClr val="accent2"/>
                </a:solidFill>
              </a:rPr>
              <a:t>– </a:t>
            </a:r>
            <a:r>
              <a:rPr lang="ru-RU" sz="4000" dirty="0"/>
              <a:t>это энергия, которая выделяется при полном окислении 1г питательного вещества.</a:t>
            </a:r>
            <a:endParaRPr lang="ru-RU" sz="4000" dirty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кал = 4,18 Дж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300" b="1" dirty="0" smtClean="0"/>
              <a:t>1000 </a:t>
            </a:r>
            <a:r>
              <a:rPr lang="ru-RU" sz="4300" b="1" dirty="0"/>
              <a:t>кал = 1Кал(ккал) пищевая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кДж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ккал/г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Жиры   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37,7–39,8 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9,5 </a:t>
            </a:r>
            <a:endParaRPr lang="en-US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  16,5–17,2 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endParaRPr lang="en-US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       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16,5 – 17,2 </a:t>
            </a:r>
            <a:r>
              <a:rPr lang="en-US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152400"/>
            <a:ext cx="928662" cy="9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8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824558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Тепловой эффект (</a:t>
            </a:r>
            <a:r>
              <a:rPr lang="ru-RU" sz="4000" b="1" dirty="0" smtClean="0">
                <a:solidFill>
                  <a:srgbClr val="FFFF00"/>
                </a:solidFill>
                <a:sym typeface="Symbol" pitchFamily="18" charset="2"/>
              </a:rPr>
              <a:t>энтальпия) </a:t>
            </a:r>
            <a:r>
              <a:rPr lang="ru-RU" sz="4000" b="1" dirty="0" smtClean="0">
                <a:solidFill>
                  <a:srgbClr val="FFFF00"/>
                </a:solidFill>
              </a:rPr>
              <a:t>реакции </a:t>
            </a:r>
            <a:r>
              <a:rPr lang="el-GR" sz="4000" b="1" dirty="0" smtClean="0">
                <a:solidFill>
                  <a:srgbClr val="FFFF00"/>
                </a:solidFill>
                <a:sym typeface="Symbol" pitchFamily="18" charset="2"/>
              </a:rPr>
              <a:t>Δ</a:t>
            </a:r>
            <a:r>
              <a:rPr lang="en-US" sz="4000" b="1" dirty="0" smtClean="0">
                <a:solidFill>
                  <a:srgbClr val="FFFF00"/>
                </a:solidFill>
                <a:sym typeface="Symbol" pitchFamily="18" charset="2"/>
              </a:rPr>
              <a:t>H –</a:t>
            </a:r>
            <a:endParaRPr lang="ru-RU" sz="4000" b="1" dirty="0" smtClean="0">
              <a:solidFill>
                <a:srgbClr val="FFFF00"/>
              </a:solidFill>
              <a:sym typeface="Symbol" pitchFamily="18" charset="2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ym typeface="Symbol" pitchFamily="18" charset="2"/>
              </a:rPr>
              <a:t>это количество теплоты, которое выделяется или поглощается в результате химической реакции</a:t>
            </a:r>
            <a:r>
              <a:rPr lang="ru-RU" sz="4000" b="1" dirty="0" smtClean="0"/>
              <a:t> при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, Т =</a:t>
            </a:r>
            <a:r>
              <a:rPr lang="en-US" sz="4000" b="1" dirty="0" smtClean="0"/>
              <a:t> const</a:t>
            </a:r>
            <a:r>
              <a:rPr lang="ru-RU" sz="4000" b="1" dirty="0" smtClean="0"/>
              <a:t>. </a:t>
            </a:r>
          </a:p>
          <a:p>
            <a:pPr algn="ctr">
              <a:buFontTx/>
              <a:buNone/>
            </a:pPr>
            <a:r>
              <a:rPr lang="ru-RU" sz="4000" b="1" dirty="0" smtClean="0"/>
              <a:t>Описывается термохимическими уравнениями.</a:t>
            </a:r>
          </a:p>
          <a:p>
            <a:pPr algn="ctr">
              <a:buFontTx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(г) + 2,5О</a:t>
            </a:r>
            <a:r>
              <a:rPr lang="ru-RU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2СО</a:t>
            </a:r>
            <a:r>
              <a:rPr lang="ru-RU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(г) + Н</a:t>
            </a:r>
            <a:r>
              <a:rPr lang="ru-RU" sz="4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О (г) </a:t>
            </a:r>
          </a:p>
          <a:p>
            <a:pPr algn="ctr">
              <a:buFontTx/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Н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р-ции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1256 кДж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</a:p>
          <a:p>
            <a:endParaRPr lang="ru-RU" sz="3200" dirty="0"/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152400"/>
            <a:ext cx="714348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9358346" cy="785818"/>
          </a:xfrm>
        </p:spPr>
        <p:txBody>
          <a:bodyPr>
            <a:noAutofit/>
          </a:bodyPr>
          <a:lstStyle/>
          <a:p>
            <a:pPr lvl="0" algn="ctr"/>
            <a:r>
              <a:rPr lang="ru-RU" sz="4000" b="1" i="1" dirty="0" smtClean="0">
                <a:latin typeface="Georgia" pitchFamily="18" charset="0"/>
              </a:rPr>
              <a:t>3. Закон Гесса и его следствие. 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286908" cy="503874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Энтальпия реакции, т.е. тепловой эффект реакции при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,</a:t>
            </a:r>
            <a:r>
              <a:rPr lang="en-US" sz="3200" b="1" dirty="0" smtClean="0"/>
              <a:t>T=const </a:t>
            </a:r>
            <a:r>
              <a:rPr lang="ru-RU" sz="3200" b="1" dirty="0" smtClean="0"/>
              <a:t>, </a:t>
            </a:r>
            <a:r>
              <a:rPr lang="ru-RU" sz="3200" b="1" i="1" dirty="0" smtClean="0">
                <a:solidFill>
                  <a:srgbClr val="FFFF00"/>
                </a:solidFill>
              </a:rPr>
              <a:t>зависит от природы и состояния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исходных веществ и конечных продуктов, </a:t>
            </a:r>
            <a:r>
              <a:rPr lang="ru-RU" sz="3200" b="1" u="sng" dirty="0" smtClean="0">
                <a:solidFill>
                  <a:srgbClr val="FFFF00"/>
                </a:solidFill>
              </a:rPr>
              <a:t>но не зависит от пути протекания реакции</a:t>
            </a:r>
          </a:p>
          <a:p>
            <a:pPr algn="ctr">
              <a:buNone/>
            </a:pPr>
            <a:endParaRPr lang="ru-RU" sz="3200" b="1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8520" y="3857628"/>
            <a:ext cx="9252520" cy="29546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+ О</a:t>
            </a:r>
            <a:r>
              <a:rPr lang="ru-RU" sz="36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= СО</a:t>
            </a:r>
            <a:r>
              <a:rPr lang="ru-RU" sz="3600" b="1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=-393 кДж/моль</a:t>
            </a:r>
          </a:p>
          <a:p>
            <a:pPr algn="ctr">
              <a:defRPr/>
            </a:pPr>
            <a:endParaRPr lang="ru-RU" sz="3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С+ ½ О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СО 		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Н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-110 кДж/моль</a:t>
            </a:r>
            <a:endParaRPr lang="ru-RU" sz="3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СО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О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-283 кДж/моль</a:t>
            </a:r>
            <a:endParaRPr lang="ru-RU" sz="3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Н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endParaRPr lang="ru-RU" sz="3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>
              <a:defRPr/>
            </a:pPr>
            <a:endParaRPr lang="ru-RU" sz="18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9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00811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Гесса, тепловые эффекты </a:t>
            </a:r>
            <a:r>
              <a:rPr 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следующим соотношением: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hyschem.chimfak.rsu.ru/Source/Phys/1st_law_files/H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608798" cy="3757892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2052" name="Picture 4" descr="http://www.physchem.chimfak.rsu.ru/Source/Phys/1st_law_files/1L-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2208"/>
            <a:ext cx="7157020" cy="6606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384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042988" y="188913"/>
            <a:ext cx="7672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Следствия из закона Гесса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1143000"/>
            <a:ext cx="9358313" cy="1251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dirty="0">
              <a:latin typeface="Times New Roman" pitchFamily="18" charset="0"/>
              <a:sym typeface="Symbol" pitchFamily="18" charset="2"/>
            </a:endParaRPr>
          </a:p>
          <a:p>
            <a:r>
              <a:rPr lang="ru-RU" sz="3200" b="1" i="1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ru-RU" sz="32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32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3200" b="1" i="1" dirty="0" err="1">
                <a:solidFill>
                  <a:schemeClr val="bg1"/>
                </a:solidFill>
                <a:sym typeface="Symbol" pitchFamily="18" charset="2"/>
              </a:rPr>
              <a:t>р-ции</a:t>
            </a:r>
            <a:r>
              <a:rPr lang="ru-RU" sz="3200" b="1" i="1" dirty="0">
                <a:solidFill>
                  <a:schemeClr val="bg1"/>
                </a:solidFill>
                <a:sym typeface="Symbol" pitchFamily="18" charset="2"/>
              </a:rPr>
              <a:t>=</a:t>
            </a:r>
            <a:r>
              <a:rPr lang="ru-RU" sz="3200" b="1" i="1" dirty="0" smtClean="0">
                <a:solidFill>
                  <a:schemeClr val="bg1"/>
                </a:solidFill>
                <a:sym typeface="Symbol" pitchFamily="18" charset="2"/>
              </a:rPr>
              <a:t></a:t>
            </a:r>
            <a:r>
              <a:rPr lang="ru-RU" sz="32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32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3200" b="1" baseline="-25000" dirty="0" err="1">
                <a:solidFill>
                  <a:schemeClr val="bg1"/>
                </a:solidFill>
                <a:sym typeface="Symbol" pitchFamily="18" charset="2"/>
              </a:rPr>
              <a:t>обр</a:t>
            </a:r>
            <a:r>
              <a:rPr lang="ru-RU" sz="3200" b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ru-RU" sz="3200" b="1" dirty="0" err="1">
                <a:solidFill>
                  <a:schemeClr val="bg1"/>
                </a:solidFill>
                <a:sym typeface="Symbol" pitchFamily="18" charset="2"/>
              </a:rPr>
              <a:t>кон.пр</a:t>
            </a:r>
            <a:r>
              <a:rPr lang="ru-RU" sz="3200" b="1" dirty="0" smtClean="0">
                <a:solidFill>
                  <a:schemeClr val="bg1"/>
                </a:solidFill>
                <a:sym typeface="Symbol" pitchFamily="18" charset="2"/>
              </a:rPr>
              <a:t>.) </a:t>
            </a:r>
            <a:r>
              <a:rPr lang="ru-RU" sz="3200" b="1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—</a:t>
            </a:r>
            <a:r>
              <a:rPr lang="ru-RU" sz="3200" b="1" i="1" dirty="0" smtClean="0">
                <a:solidFill>
                  <a:schemeClr val="bg1"/>
                </a:solidFill>
                <a:sym typeface="Symbol" pitchFamily="18" charset="2"/>
              </a:rPr>
              <a:t></a:t>
            </a:r>
            <a:r>
              <a:rPr lang="ru-RU" sz="32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32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3200" b="1" baseline="-25000" dirty="0" err="1">
                <a:solidFill>
                  <a:schemeClr val="bg1"/>
                </a:solidFill>
                <a:sym typeface="Symbol" pitchFamily="18" charset="2"/>
              </a:rPr>
              <a:t>обр</a:t>
            </a:r>
            <a:r>
              <a:rPr lang="ru-RU" sz="3200" b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ru-RU" sz="3200" b="1" dirty="0" err="1">
                <a:solidFill>
                  <a:schemeClr val="bg1"/>
                </a:solidFill>
                <a:sym typeface="Symbol" pitchFamily="18" charset="2"/>
              </a:rPr>
              <a:t>исх.в</a:t>
            </a:r>
            <a:r>
              <a:rPr lang="ru-RU" sz="3200" b="1" dirty="0">
                <a:solidFill>
                  <a:schemeClr val="bg1"/>
                </a:solidFill>
                <a:sym typeface="Symbol" pitchFamily="18" charset="2"/>
              </a:rPr>
              <a:t>-в)</a:t>
            </a:r>
            <a:endParaRPr lang="ru-RU" sz="3200" b="1" baseline="-25000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algn="just"/>
            <a:endParaRPr lang="ru-RU" sz="2600" baseline="-250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4315620"/>
            <a:ext cx="9144000" cy="218521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 1870 г. Лавуазье и Лаплас установили закон </a:t>
            </a:r>
            <a:r>
              <a:rPr lang="ru-RU" sz="2400" i="1" dirty="0">
                <a:solidFill>
                  <a:schemeClr val="bg1"/>
                </a:solidFill>
              </a:rPr>
              <a:t>количество тепла, необходимое для разложения сложного вещества на более простые, равно количеству тепла, выделяющемуся при его образовании из простых веществ.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ru-RU" sz="4000" b="1" i="1" dirty="0">
                <a:solidFill>
                  <a:schemeClr val="bg1"/>
                </a:solidFill>
                <a:sym typeface="Symbol" pitchFamily="18" charset="2"/>
              </a:rPr>
              <a:t>Н </a:t>
            </a:r>
            <a:r>
              <a:rPr lang="ru-RU" sz="4000" b="1" dirty="0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4000" b="1" baseline="-25000" dirty="0">
                <a:solidFill>
                  <a:schemeClr val="bg1"/>
                </a:solidFill>
                <a:sym typeface="Symbol" pitchFamily="18" charset="2"/>
              </a:rPr>
              <a:t>прямой реакции</a:t>
            </a:r>
            <a:r>
              <a:rPr lang="ru-RU" sz="40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ru-RU" sz="4000" b="1" i="1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–</a:t>
            </a:r>
            <a:r>
              <a:rPr lang="ru-RU" sz="4000" b="1" i="1" dirty="0">
                <a:solidFill>
                  <a:schemeClr val="bg1"/>
                </a:solidFill>
                <a:sym typeface="Symbol" pitchFamily="18" charset="2"/>
              </a:rPr>
              <a:t>Н </a:t>
            </a:r>
            <a:r>
              <a:rPr lang="ru-RU" sz="4000" b="1" dirty="0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4000" b="1" baseline="-25000" dirty="0">
                <a:solidFill>
                  <a:schemeClr val="bg1"/>
                </a:solidFill>
                <a:sym typeface="Symbol" pitchFamily="18" charset="2"/>
              </a:rPr>
              <a:t>обр. реакции</a:t>
            </a:r>
            <a:endParaRPr lang="ru-RU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2714620"/>
            <a:ext cx="9358313" cy="13567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</a:pPr>
            <a:endParaRPr lang="ru-RU" sz="3000" i="1" dirty="0">
              <a:sym typeface="Symbol" pitchFamily="18" charset="2"/>
            </a:endParaRPr>
          </a:p>
          <a:p>
            <a:pPr algn="ctr">
              <a:spcBef>
                <a:spcPts val="500"/>
              </a:spcBef>
            </a:pPr>
            <a:r>
              <a:rPr lang="ru-RU" sz="2800" b="1" i="1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ru-RU" sz="28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28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2800" b="1" i="1" dirty="0" err="1">
                <a:solidFill>
                  <a:schemeClr val="bg1"/>
                </a:solidFill>
                <a:sym typeface="Symbol" pitchFamily="18" charset="2"/>
              </a:rPr>
              <a:t>р-ции</a:t>
            </a:r>
            <a:r>
              <a:rPr lang="ru-RU" sz="2800" b="1" i="1" dirty="0">
                <a:solidFill>
                  <a:schemeClr val="bg1"/>
                </a:solidFill>
                <a:sym typeface="Symbol" pitchFamily="18" charset="2"/>
              </a:rPr>
              <a:t>=</a:t>
            </a:r>
            <a:r>
              <a:rPr lang="ru-RU" sz="2800" b="1" i="1" dirty="0" smtClean="0">
                <a:solidFill>
                  <a:schemeClr val="bg1"/>
                </a:solidFill>
                <a:sym typeface="Symbol" pitchFamily="18" charset="2"/>
              </a:rPr>
              <a:t> </a:t>
            </a:r>
            <a:r>
              <a:rPr lang="ru-RU" sz="28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28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2800" b="1" baseline="-25000" dirty="0" err="1">
                <a:solidFill>
                  <a:schemeClr val="bg1"/>
                </a:solidFill>
                <a:sym typeface="Symbol" pitchFamily="18" charset="2"/>
              </a:rPr>
              <a:t>сгор</a:t>
            </a:r>
            <a:r>
              <a:rPr lang="ru-RU" sz="2800" b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ru-RU" sz="2800" b="1" dirty="0" err="1">
                <a:solidFill>
                  <a:schemeClr val="bg1"/>
                </a:solidFill>
                <a:sym typeface="Symbol" pitchFamily="18" charset="2"/>
              </a:rPr>
              <a:t>исх.в</a:t>
            </a:r>
            <a:r>
              <a:rPr lang="ru-RU" sz="2800" b="1" dirty="0">
                <a:solidFill>
                  <a:schemeClr val="bg1"/>
                </a:solidFill>
                <a:sym typeface="Symbol" pitchFamily="18" charset="2"/>
              </a:rPr>
              <a:t>-в) </a:t>
            </a:r>
            <a:r>
              <a:rPr lang="ru-RU" sz="2800" b="1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—</a:t>
            </a:r>
            <a:r>
              <a:rPr lang="ru-RU" sz="2800" b="1" i="1" dirty="0" smtClean="0">
                <a:solidFill>
                  <a:schemeClr val="bg1"/>
                </a:solidFill>
                <a:sym typeface="Symbol" pitchFamily="18" charset="2"/>
              </a:rPr>
              <a:t> </a:t>
            </a:r>
            <a:r>
              <a:rPr lang="ru-RU" sz="2800" b="1" i="1" dirty="0" err="1">
                <a:solidFill>
                  <a:schemeClr val="bg1"/>
                </a:solidFill>
                <a:sym typeface="Symbol" pitchFamily="18" charset="2"/>
              </a:rPr>
              <a:t>Н</a:t>
            </a:r>
            <a:r>
              <a:rPr lang="ru-RU" sz="2800" b="1" dirty="0" err="1">
                <a:solidFill>
                  <a:schemeClr val="bg1"/>
                </a:solidFill>
                <a:sym typeface="Symbol" pitchFamily="18" charset="2"/>
              </a:rPr>
              <a:t></a:t>
            </a:r>
            <a:r>
              <a:rPr lang="ru-RU" sz="2800" b="1" baseline="-25000" dirty="0" err="1">
                <a:solidFill>
                  <a:schemeClr val="bg1"/>
                </a:solidFill>
                <a:sym typeface="Symbol" pitchFamily="18" charset="2"/>
              </a:rPr>
              <a:t>сгор</a:t>
            </a:r>
            <a:r>
              <a:rPr lang="ru-RU" sz="2800" b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ru-RU" sz="2800" b="1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ru-RU" sz="2800" b="1" dirty="0" err="1">
                <a:solidFill>
                  <a:schemeClr val="bg1"/>
                </a:solidFill>
                <a:sym typeface="Symbol" pitchFamily="18" charset="2"/>
              </a:rPr>
              <a:t>кон.пр</a:t>
            </a:r>
            <a:r>
              <a:rPr lang="ru-RU" sz="2800" b="1" dirty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ru-RU" sz="2800" b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algn="just"/>
            <a:endParaRPr lang="ru-RU" sz="20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52400"/>
            <a:ext cx="785786" cy="7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24" grpId="0" animBg="1" autoUpdateAnimBg="0"/>
      <p:bldP spid="133125" grpId="0" animBg="1" autoUpdateAnimBg="0"/>
      <p:bldP spid="13312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7"/>
          <p:cNvPicPr>
            <a:picLocks noChangeAspect="1" noChangeArrowheads="1"/>
          </p:cNvPicPr>
          <p:nvPr/>
        </p:nvPicPr>
        <p:blipFill>
          <a:blip r:embed="rId2"/>
          <a:srcRect l="5072" t="10825" r="1923"/>
          <a:stretch>
            <a:fillRect/>
          </a:stretch>
        </p:blipFill>
        <p:spPr bwMode="auto">
          <a:xfrm>
            <a:off x="0" y="1928802"/>
            <a:ext cx="49859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60767"/>
            <a:ext cx="4109386" cy="3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57166"/>
            <a:ext cx="857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Калориметры: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электрокалориметр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стеклянный калориметр: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79712" y="3645024"/>
            <a:ext cx="5670392" cy="166199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i="1" dirty="0" smtClean="0">
                <a:solidFill>
                  <a:schemeClr val="bg1"/>
                </a:solidFill>
                <a:cs typeface="Arial" charset="0"/>
              </a:rPr>
              <a:t>S </a:t>
            </a:r>
            <a:r>
              <a:rPr lang="ru-RU" sz="5400" i="1" dirty="0">
                <a:solidFill>
                  <a:schemeClr val="bg1"/>
                </a:solidFill>
                <a:cs typeface="Arial" charset="0"/>
              </a:rPr>
              <a:t>= Q/Т</a:t>
            </a:r>
            <a:r>
              <a:rPr lang="ru-RU" sz="4800" dirty="0">
                <a:solidFill>
                  <a:schemeClr val="bg1"/>
                </a:solidFill>
                <a:sym typeface="Symbol" pitchFamily="18" charset="2"/>
              </a:rPr>
              <a:t>  Дж</a:t>
            </a:r>
            <a:r>
              <a:rPr lang="en-US" sz="4800" dirty="0">
                <a:solidFill>
                  <a:schemeClr val="bg1"/>
                </a:solidFill>
                <a:sym typeface="Symbol" pitchFamily="18" charset="2"/>
              </a:rPr>
              <a:t>/</a:t>
            </a:r>
            <a:r>
              <a:rPr lang="ru-RU" sz="4800" dirty="0">
                <a:solidFill>
                  <a:schemeClr val="bg1"/>
                </a:solidFill>
                <a:sym typeface="Symbol" pitchFamily="18" charset="2"/>
              </a:rPr>
              <a:t>моль</a:t>
            </a:r>
            <a:r>
              <a:rPr lang="en-US" sz="48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·K</a:t>
            </a:r>
            <a:endParaRPr lang="en-US" sz="4800" i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29238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3300"/>
                </a:solidFill>
              </a:rPr>
              <a:t>            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Энтропия</a:t>
            </a:r>
            <a: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charset="0"/>
              </a:rPr>
              <a:t>S</a:t>
            </a:r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latin typeface="+mn-lt"/>
              </a:rPr>
              <a:t>–</a:t>
            </a:r>
            <a:r>
              <a:rPr lang="ru-RU" sz="3600" dirty="0">
                <a:latin typeface="+mn-lt"/>
              </a:rPr>
              <a:t> функция состояния, характеризующая меру неупорядоченности системы, неоднородности расположения  и движения ее частиц</a:t>
            </a:r>
            <a:endParaRPr lang="ru-RU" sz="3600" b="0" dirty="0">
              <a:latin typeface="+mn-lt"/>
            </a:endParaRPr>
          </a:p>
        </p:txBody>
      </p:sp>
      <p:pic>
        <p:nvPicPr>
          <p:cNvPr id="5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730" y="636506"/>
            <a:ext cx="776270" cy="7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 autoUpdateAnimBg="0"/>
      <p:bldP spid="5325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803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latin typeface="Georgia" pitchFamily="18" charset="0"/>
              </a:rPr>
              <a:t>Энтропия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196974"/>
            <a:ext cx="9144000" cy="544673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     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Величина энтропии зависит: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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ж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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тв</a:t>
            </a:r>
            <a:endParaRPr lang="ru-RU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графита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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алмаза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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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</a:pP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р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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</a:t>
            </a:r>
            <a:endParaRPr lang="ru-RU" sz="3600" b="1" dirty="0" smtClean="0">
              <a:solidFill>
                <a:schemeClr val="bg1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457200" indent="-457200" eaLnBrk="1" hangingPunct="1">
              <a:lnSpc>
                <a:spcPct val="90000"/>
              </a:lnSpc>
              <a:buClr>
                <a:schemeClr val="bg1">
                  <a:lumMod val="60000"/>
                  <a:lumOff val="40000"/>
                </a:schemeClr>
              </a:buClr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Сложность системы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          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=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кон —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</a:t>
            </a: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нач</a:t>
            </a:r>
            <a:endParaRPr lang="ru-RU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р-ции=</a:t>
            </a:r>
            <a:r>
              <a:rPr lang="el-GR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Σ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niS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кон.прод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—</a:t>
            </a:r>
            <a:r>
              <a:rPr lang="el-GR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Σ</a:t>
            </a:r>
            <a:r>
              <a:rPr lang="en-US" sz="3600" b="1" i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niS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ru-RU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исх.в-в</a:t>
            </a:r>
            <a:r>
              <a:rPr lang="ru-RU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l-GR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183929"/>
              </p:ext>
            </p:extLst>
          </p:nvPr>
        </p:nvGraphicFramePr>
        <p:xfrm>
          <a:off x="457200" y="1173420"/>
          <a:ext cx="7787209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974"/>
                <a:gridCol w="2037748"/>
                <a:gridCol w="1916487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 и состояние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l-G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обр., 298,15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b="1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298,15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Дж/(моль 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</a:tr>
              <a:tr h="15696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метан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-74,85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186,27</a:t>
                      </a:r>
                    </a:p>
                  </a:txBody>
                  <a:tcPr marL="57150" marR="57150" marT="57150" marB="57150"/>
                </a:tc>
              </a:tr>
              <a:tr h="18934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C2H2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ацетилен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226,75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200,82</a:t>
                      </a:r>
                    </a:p>
                  </a:txBody>
                  <a:tcPr marL="57150" marR="57150" marT="57150" marB="57150"/>
                </a:tc>
              </a:tr>
              <a:tr h="14971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этилен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219,45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этан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-84,67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229,49</a:t>
                      </a:r>
                    </a:p>
                  </a:txBody>
                  <a:tcPr marL="57150" marR="57150" marT="57150" marB="57150"/>
                </a:tc>
              </a:tr>
              <a:tr h="14246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пропадиен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аллен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243,93</a:t>
                      </a:r>
                    </a:p>
                  </a:txBody>
                  <a:tcPr marL="57150" marR="57150" marT="57150" marB="57150"/>
                </a:tc>
              </a:tr>
              <a:tr h="1748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пропен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20,41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266,94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циклопропан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237,44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пропан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-103,85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269,91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1,2-бутадиен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162,21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293,01</a:t>
                      </a:r>
                    </a:p>
                  </a:txBody>
                  <a:tcPr marL="57150" marR="57150" marT="57150" marB="57150"/>
                </a:tc>
              </a:tr>
              <a:tr h="16035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1,3-бутадиен (дивинил)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110,16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278,74</a:t>
                      </a:r>
                    </a:p>
                  </a:txBody>
                  <a:tcPr marL="57150" marR="57150" marT="57150" marB="57150"/>
                </a:tc>
              </a:tr>
              <a:tr h="14585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2-метилпропен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-16,90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293,59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циклобутан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265,39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C4H10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бутан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-126,15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310,12</a:t>
                      </a:r>
                    </a:p>
                  </a:txBody>
                  <a:tcPr marL="57150" marR="57150" marT="57150" marB="5715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08520" y="188640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энтальпии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энтропии некоторых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500042"/>
            <a:ext cx="9649072" cy="6967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1.Основные понятия термодинамики</a:t>
            </a:r>
            <a:endParaRPr lang="ru-RU" sz="36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61011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Georgia" pitchFamily="18" charset="0"/>
              </a:rPr>
              <a:t>Термодинамика</a:t>
            </a:r>
            <a:r>
              <a:rPr lang="ru-RU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Georgia" pitchFamily="18" charset="0"/>
              </a:rPr>
              <a:t>– наука об энергетике процессов.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Georgia" pitchFamily="18" charset="0"/>
              </a:rPr>
              <a:t>Термодинамика</a:t>
            </a:r>
            <a:r>
              <a:rPr lang="ru-RU" sz="4000" b="1" i="1" dirty="0" smtClean="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latin typeface="Georgia" pitchFamily="18" charset="0"/>
              </a:rPr>
              <a:t>изучает законы, которые описывают энергетические превращения, сопровождающие физические, химические и биологические процессы.</a:t>
            </a:r>
            <a:endParaRPr lang="ru-RU" sz="4000" dirty="0"/>
          </a:p>
        </p:txBody>
      </p:sp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152400"/>
            <a:ext cx="857224" cy="8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8820472" cy="142875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Для полной характеристики движения частиц в системе наряду с энергией и энтропией существует еще одна функция состояния - информация.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81200"/>
            <a:ext cx="8786812" cy="41148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Информация (I)</a:t>
            </a:r>
            <a:r>
              <a:rPr lang="ru-RU" sz="4400" dirty="0" smtClean="0"/>
              <a:t> - мера организованности системы, т. е. упорядоченности расположения и движения ее частиц.</a:t>
            </a:r>
          </a:p>
          <a:p>
            <a:endParaRPr lang="ru-RU" dirty="0" smtClean="0"/>
          </a:p>
        </p:txBody>
      </p:sp>
      <p:pic>
        <p:nvPicPr>
          <p:cNvPr id="4" name="Picture 5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2143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76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Физический смысл этого закона: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полученную информацию система платит уменьшением своей энтропии, поэтому получение системой любой информации всегда связано с возрастанием энтропии в окружающей среде.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const</a:t>
            </a:r>
            <a:endParaRPr lang="ru-RU" sz="60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143140"/>
          </a:xfrm>
        </p:spPr>
        <p:txBody>
          <a:bodyPr/>
          <a:lstStyle/>
          <a:p>
            <a:r>
              <a:rPr lang="ru-RU" dirty="0" smtClean="0"/>
              <a:t>Живые организмы - это высокоупорядоченные системы, содержащие колоссальное количество информации и, соответственно, обедненные энтропией. </a:t>
            </a:r>
          </a:p>
        </p:txBody>
      </p:sp>
      <p:pic>
        <p:nvPicPr>
          <p:cNvPr id="4" name="Picture 5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важных аспектов термодинамики является формулировка условий </a:t>
            </a:r>
            <a:r>
              <a:rPr lang="ru-RU" sz="2800" b="1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самопроизвольности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протекания любых процессов.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75"/>
            <a:ext cx="9144000" cy="4786313"/>
          </a:xfrm>
        </p:spPr>
        <p:txBody>
          <a:bodyPr/>
          <a:lstStyle/>
          <a:p>
            <a:pPr algn="ctr">
              <a:buNone/>
            </a:pPr>
            <a:r>
              <a:rPr lang="ru-RU" sz="3600" b="1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Самопроизвольным, или спонтанным</a:t>
            </a:r>
            <a:r>
              <a:rPr lang="ru-RU" sz="3600" b="1" i="1" dirty="0" smtClean="0">
                <a:solidFill>
                  <a:srgbClr val="FFFFFF"/>
                </a:solidFill>
              </a:rPr>
              <a:t>, </a:t>
            </a:r>
            <a:r>
              <a:rPr lang="ru-RU" sz="3600" b="1" dirty="0" smtClean="0"/>
              <a:t>является процесс, который совершается в системе без затраты работы извне и который уменьшает работоспособность системы после своего завершения.</a:t>
            </a:r>
            <a:endParaRPr lang="ru-RU" sz="3600" dirty="0" smtClean="0"/>
          </a:p>
          <a:p>
            <a:r>
              <a:rPr lang="ru-RU" dirty="0" smtClean="0"/>
              <a:t>Следовательно, самопроизвольно система может переходить только из менее устойчивого состояния в более устойчивое. </a:t>
            </a:r>
          </a:p>
        </p:txBody>
      </p:sp>
      <p:pic>
        <p:nvPicPr>
          <p:cNvPr id="4" name="Picture 5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143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-214313" y="500063"/>
            <a:ext cx="9358313" cy="6241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На основе первого закона термодинамики можно сформулировать один из важных принципов самопроизвольности протекания процессов в системе, заключающийся в </a:t>
            </a:r>
            <a:r>
              <a:rPr lang="ru-RU" sz="4400" b="1" i="1" u="sng" dirty="0" smtClean="0">
                <a:solidFill>
                  <a:srgbClr val="FFFFFF"/>
                </a:solidFill>
              </a:rPr>
              <a:t>стремлении системы к минимуму энергии </a:t>
            </a:r>
            <a:r>
              <a:rPr lang="ru-RU" sz="4400" dirty="0" smtClean="0"/>
              <a:t>за счет выделения энергии в окружающую среду.</a:t>
            </a:r>
          </a:p>
          <a:p>
            <a:pPr>
              <a:buFontTx/>
              <a:buNone/>
            </a:pPr>
            <a:endParaRPr lang="ru-RU" sz="3600" dirty="0" smtClean="0"/>
          </a:p>
        </p:txBody>
      </p:sp>
      <p:pic>
        <p:nvPicPr>
          <p:cNvPr id="4" name="Picture 5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0" y="1571613"/>
            <a:ext cx="9144000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В любом необратимом процессе полная энтропия всех рассматриваемых тел возрастает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/>
              <a:t>На основе этого сформулирован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FFFFFF"/>
                </a:solidFill>
              </a:rPr>
              <a:t>Второй закон термодинамики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604754" y="3571876"/>
            <a:ext cx="2071702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 </a:t>
            </a:r>
            <a:r>
              <a:rPr 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0</a:t>
            </a:r>
            <a:r>
              <a:rPr lang="ru-RU" sz="4400" b="0" i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ru-RU" sz="4400" i="1" dirty="0">
              <a:solidFill>
                <a:schemeClr val="bg1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5301" name="Picture 5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4786322"/>
            <a:ext cx="91440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В изолированных системах самопроизвольно могут совершаться только такие необратимые процессы, при  которых энтропия системы возрастает, т. е. ΔS &gt; 0.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071938" y="1071546"/>
            <a:ext cx="120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Льюис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214813" y="4357694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Ферми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 autoUpdateAnimBg="0"/>
      <p:bldP spid="55298" grpId="0" autoUpdateAnimBg="0"/>
      <p:bldP spid="55300" grpId="0" animBg="1" autoUpdateAnimBg="0"/>
      <p:bldP spid="55304" grpId="0" animBg="1" autoUpdateAnimBg="0"/>
      <p:bldP spid="55305" grpId="0" autoUpdateAnimBg="0"/>
      <p:bldP spid="5530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1101725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14300" algn="l"/>
              </a:tabLs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.Свободная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энергия Гиббса.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Экзэргонические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эндэргонические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процессы.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-71470" y="609600"/>
          <a:ext cx="2511425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orel PHOTO-PAINT 11.0 Image" r:id="rId3" imgW="4203175" imgH="4812698" progId="">
                  <p:embed/>
                </p:oleObj>
              </mc:Choice>
              <mc:Fallback>
                <p:oleObj name="Corel PHOTO-PAINT 11.0 Image" r:id="rId3" imgW="4203175" imgH="4812698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70" y="609600"/>
                        <a:ext cx="2511425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85733" y="914400"/>
          <a:ext cx="1928813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Corel PHOTO-PAINT 11.0 Image" r:id="rId5" imgW="2841905" imgH="3840813" progId="">
                  <p:embed/>
                </p:oleObj>
              </mc:Choice>
              <mc:Fallback>
                <p:oleObj name="Corel PHOTO-PAINT 11.0 Image" r:id="rId5" imgW="2841905" imgH="3840813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33" y="914400"/>
                        <a:ext cx="1928813" cy="260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733800"/>
            <a:ext cx="2776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Дж. Гиббс</a:t>
            </a:r>
            <a:endParaRPr lang="ru-RU" sz="2400" b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(1839-1903)</a:t>
            </a:r>
            <a:endParaRPr lang="ru-RU" sz="2400" b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28860" y="1214422"/>
            <a:ext cx="67151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latin typeface="+mn-lt"/>
              </a:rPr>
              <a:t>В качестве критерия самопроизвольности процессов ввели функцию состояния, которая учитывает влияние </a:t>
            </a:r>
            <a:r>
              <a:rPr lang="ru-RU" sz="2000" b="1" dirty="0" smtClean="0">
                <a:solidFill>
                  <a:srgbClr val="FFFFFF"/>
                </a:solidFill>
                <a:latin typeface="+mn-lt"/>
              </a:rPr>
              <a:t>обоих факторов. </a:t>
            </a:r>
          </a:p>
          <a:p>
            <a:pPr algn="just">
              <a:defRPr/>
            </a:pPr>
            <a:r>
              <a:rPr lang="ru-RU" sz="4000" b="1" i="1" dirty="0" smtClean="0">
                <a:solidFill>
                  <a:srgbClr val="FFFFFF"/>
                </a:solidFill>
                <a:latin typeface="+mn-lt"/>
              </a:rPr>
              <a:t>Энергия Гиббса </a:t>
            </a:r>
            <a:r>
              <a:rPr lang="ru-RU" sz="2400" dirty="0" smtClean="0">
                <a:latin typeface="+mn-lt"/>
              </a:rPr>
              <a:t>является обобщенной термодинамической функцией состояния системы, учитывающей энергетику и неупорядоченность системы при изобарно-изотермических условиях.</a:t>
            </a:r>
          </a:p>
          <a:p>
            <a:pPr algn="just">
              <a:defRPr/>
            </a:pPr>
            <a:endParaRPr lang="ru-RU" sz="2000" b="0" dirty="0">
              <a:latin typeface="Times New Roman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643313" y="42148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</a:rPr>
              <a:t>G = </a:t>
            </a: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</a:rPr>
              <a:t>H - T</a:t>
            </a: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 smtClean="0">
                <a:solidFill>
                  <a:srgbClr val="FFFFFF"/>
                </a:solidFill>
                <a:cs typeface="Times New Roman" pitchFamily="18" charset="0"/>
              </a:rPr>
              <a:t>S</a:t>
            </a:r>
            <a:endParaRPr lang="ru-RU" sz="3600" b="1" i="1" dirty="0">
              <a:solidFill>
                <a:srgbClr val="FFFFFF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769868" y="71414"/>
            <a:ext cx="49250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+mn-lt"/>
              </a:rPr>
              <a:t>С</a:t>
            </a:r>
            <a:r>
              <a:rPr lang="ru-RU" sz="3600" b="1" dirty="0">
                <a:solidFill>
                  <a:srgbClr val="FFFFFF"/>
                </a:solidFill>
                <a:latin typeface="+mn-lt"/>
                <a:cs typeface="Arial" charset="0"/>
              </a:rPr>
              <a:t>вободн</a:t>
            </a:r>
            <a:r>
              <a:rPr lang="ru-RU" sz="3600" b="1" dirty="0">
                <a:solidFill>
                  <a:srgbClr val="FFFFFF"/>
                </a:solidFill>
                <a:latin typeface="+mn-lt"/>
              </a:rPr>
              <a:t>ая</a:t>
            </a:r>
            <a:r>
              <a:rPr lang="ru-RU" sz="3600" b="1" dirty="0">
                <a:solidFill>
                  <a:srgbClr val="FFFFFF"/>
                </a:solidFill>
                <a:latin typeface="+mn-lt"/>
                <a:cs typeface="Arial" charset="0"/>
              </a:rPr>
              <a:t> энерги</a:t>
            </a:r>
            <a:r>
              <a:rPr lang="ru-RU" sz="3600" b="1" dirty="0">
                <a:solidFill>
                  <a:srgbClr val="FFFFFF"/>
                </a:solidFill>
                <a:latin typeface="+mn-lt"/>
              </a:rPr>
              <a:t>я</a:t>
            </a:r>
            <a:r>
              <a:rPr lang="ru-RU" sz="3600" b="1" dirty="0">
                <a:solidFill>
                  <a:srgbClr val="FFFFFF"/>
                </a:solidFill>
                <a:latin typeface="+mn-lt"/>
                <a:cs typeface="Arial" charset="0"/>
              </a:rPr>
              <a:t> </a:t>
            </a:r>
            <a:endParaRPr lang="ru-RU" sz="3600" b="1" dirty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FFFFFF"/>
                </a:solidFill>
                <a:latin typeface="+mn-lt"/>
                <a:cs typeface="Arial" charset="0"/>
              </a:rPr>
              <a:t>Гиббса</a:t>
            </a:r>
            <a:r>
              <a:rPr lang="ru-RU" sz="3600" b="1" dirty="0">
                <a:solidFill>
                  <a:srgbClr val="FFFFFF"/>
                </a:solidFill>
                <a:latin typeface="+mn-lt"/>
              </a:rPr>
              <a:t> (G кДж/моль)</a:t>
            </a:r>
            <a:endParaRPr lang="ru-RU" sz="3600" b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pic>
        <p:nvPicPr>
          <p:cNvPr id="59401" name="Picture 9" descr="Feather_writ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5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0" y="5000636"/>
            <a:ext cx="9144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Энергию Гиббса называют также изобарно-изотермическим потенциалом или свободной энергией.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Как и для других функций состояния, для свободной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энергии важно не абсолютное значение функции,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>
                <a:solidFill>
                  <a:schemeClr val="bg1"/>
                </a:solidFill>
              </a:rPr>
              <a:t>ее </a:t>
            </a:r>
            <a:r>
              <a:rPr lang="ru-RU" sz="2400" b="1" dirty="0" smtClean="0">
                <a:solidFill>
                  <a:schemeClr val="bg1"/>
                </a:solidFill>
              </a:rPr>
              <a:t>изменение </a:t>
            </a:r>
            <a:r>
              <a:rPr lang="ru-RU" sz="2400" b="1" dirty="0">
                <a:solidFill>
                  <a:schemeClr val="bg1"/>
                </a:solidFill>
              </a:rPr>
              <a:t>в ходе процесса.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  <p:bldP spid="59397" grpId="0" autoUpdateAnimBg="0"/>
      <p:bldP spid="59398" grpId="0" autoUpdateAnimBg="0"/>
      <p:bldP spid="59400" grpId="0" autoUpdateAnimBg="0"/>
      <p:bldP spid="5940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14274"/>
              </p:ext>
            </p:extLst>
          </p:nvPr>
        </p:nvGraphicFramePr>
        <p:xfrm>
          <a:off x="457200" y="1173420"/>
          <a:ext cx="8229600" cy="633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296144"/>
                <a:gridCol w="1625352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 и состояние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l-G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обр., 298,15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обр., 298,15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600" b="1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6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298,15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Дж/(моль К)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</a:tr>
              <a:tr h="15696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метан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-74,85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-50,85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186,27</a:t>
                      </a:r>
                    </a:p>
                  </a:txBody>
                  <a:tcPr marL="57150" marR="57150" marT="57150" marB="57150"/>
                </a:tc>
              </a:tr>
              <a:tr h="18934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C2H2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ацетилен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226,75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209,21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200,82</a:t>
                      </a:r>
                    </a:p>
                  </a:txBody>
                  <a:tcPr marL="57150" marR="57150" marT="57150" marB="57150"/>
                </a:tc>
              </a:tr>
              <a:tr h="14971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этилен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68,14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219,45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этан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-84,67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-32,93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229,49</a:t>
                      </a:r>
                    </a:p>
                  </a:txBody>
                  <a:tcPr marL="57150" marR="57150" marT="57150" marB="57150"/>
                </a:tc>
              </a:tr>
              <a:tr h="14246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C3H4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пропадиен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аллен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202,36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243,93</a:t>
                      </a:r>
                    </a:p>
                  </a:txBody>
                  <a:tcPr marL="57150" marR="57150" marT="57150" marB="57150"/>
                </a:tc>
              </a:tr>
              <a:tr h="1748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пропен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20,41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266,94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циклопропан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104,38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237,44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пропан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-103,85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-23,53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269,91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1,2-бутадиен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162,21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198,44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293,01</a:t>
                      </a:r>
                    </a:p>
                  </a:txBody>
                  <a:tcPr marL="57150" marR="57150" marT="57150" marB="57150"/>
                </a:tc>
              </a:tr>
              <a:tr h="16035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C4H6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1,3-бутадиен (дивинил)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110,16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150,64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278,74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1-бутен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71,26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305,60</a:t>
                      </a:r>
                    </a:p>
                  </a:txBody>
                  <a:tcPr marL="57150" marR="57150" marT="57150" marB="57150"/>
                </a:tc>
              </a:tr>
              <a:tr h="153104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2-бутен, 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-6,99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65,82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300,83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2-бутен, транс-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-11,17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62,94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296,48</a:t>
                      </a:r>
                    </a:p>
                  </a:txBody>
                  <a:tcPr marL="57150" marR="57150" marT="57150" marB="57150"/>
                </a:tc>
              </a:tr>
              <a:tr h="145856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2-метилпропен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-16,90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58,07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293,59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C4H8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циклобутан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110,03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265,39</a:t>
                      </a:r>
                    </a:p>
                  </a:txBody>
                  <a:tcPr marL="57150" marR="57150" marT="57150" marB="571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C4H10 (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 бутан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-126,15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-17,19</a:t>
                      </a: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310,12</a:t>
                      </a:r>
                    </a:p>
                  </a:txBody>
                  <a:tcPr marL="57150" marR="57150" marT="57150" marB="5715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08520" y="188640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энтальпии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энтропии и стандартные энергии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Гиббса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6480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Термодинамические константы некоторых веществ </a:t>
            </a:r>
            <a:endParaRPr lang="en-US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"/>
          <a:stretch/>
        </p:blipFill>
        <p:spPr bwMode="auto">
          <a:xfrm>
            <a:off x="1619672" y="1102356"/>
            <a:ext cx="5616624" cy="57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286875" cy="214311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Соотношение между изменениями важнейших термодинамических параметров и функций,  описывающими химические и биохимические процессы при </a:t>
            </a:r>
            <a:r>
              <a:rPr lang="ru-RU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Т = </a:t>
            </a:r>
            <a:r>
              <a:rPr lang="ru-RU" sz="3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представлено на схеме:</a:t>
            </a: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4138" y="2857500"/>
            <a:ext cx="89249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Feather_writ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000100" cy="10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FFFFCC"/>
                </a:solidFill>
                <a:latin typeface="Georgia" pitchFamily="18" charset="0"/>
              </a:rPr>
              <a:t>Материя</a:t>
            </a:r>
            <a:r>
              <a:rPr lang="ru-RU" sz="4400" b="1" i="1" dirty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ru-RU" sz="4400" b="1" dirty="0">
                <a:solidFill>
                  <a:srgbClr val="FFFFFF"/>
                </a:solidFill>
                <a:latin typeface="Georgia" pitchFamily="18" charset="0"/>
              </a:rPr>
              <a:t> </a:t>
            </a:r>
            <a:r>
              <a:rPr lang="ru-RU" sz="4400" b="1" dirty="0">
                <a:latin typeface="Georgia" pitchFamily="18" charset="0"/>
              </a:rPr>
              <a:t>- это всё то, что наполняет Вселенную, а </a:t>
            </a:r>
            <a:r>
              <a:rPr lang="ru-RU" sz="4400" b="1" i="1" dirty="0">
                <a:solidFill>
                  <a:srgbClr val="FFFFCC"/>
                </a:solidFill>
                <a:latin typeface="Georgia" pitchFamily="18" charset="0"/>
              </a:rPr>
              <a:t>энергия</a:t>
            </a:r>
            <a:r>
              <a:rPr lang="ru-RU" sz="4400" b="1" dirty="0">
                <a:latin typeface="Georgia" pitchFamily="18" charset="0"/>
              </a:rPr>
              <a:t> – это форма движения материи.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84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9750" y="188913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ctr"/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Третий закон термодинамики</a:t>
            </a:r>
            <a:endParaRPr lang="ru-RU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/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(определение</a:t>
            </a:r>
            <a:r>
              <a:rPr lang="ru-RU" sz="3200" b="1" dirty="0">
                <a:solidFill>
                  <a:srgbClr val="FFFFFF"/>
                </a:solidFill>
              </a:rPr>
              <a:t> Гиббса</a:t>
            </a: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)</a:t>
            </a:r>
            <a:endParaRPr lang="ru-RU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142984"/>
            <a:ext cx="91440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50" dirty="0">
                <a:solidFill>
                  <a:schemeClr val="bg1"/>
                </a:solidFill>
                <a:latin typeface="+mn-lt"/>
              </a:rPr>
              <a:t>для любых систем формулируется следующим образом: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spc="50" dirty="0">
                <a:solidFill>
                  <a:schemeClr val="bg1"/>
                </a:solidFill>
                <a:latin typeface="+mn-lt"/>
              </a:rPr>
              <a:t>В системе при постоянной температуре и давлении самопроизвольно могут совершаться только такие процессы, в результате которых энергия Гиббса уменьшается, т. е. </a:t>
            </a:r>
            <a:r>
              <a:rPr lang="en-US" sz="3200" b="1" spc="50" dirty="0">
                <a:solidFill>
                  <a:schemeClr val="bg1"/>
                </a:solidFill>
                <a:latin typeface="+mn-lt"/>
              </a:rPr>
              <a:t>Δ</a:t>
            </a:r>
            <a:r>
              <a:rPr lang="ru-RU" sz="3200" b="1" spc="50" dirty="0" err="1">
                <a:solidFill>
                  <a:schemeClr val="bg1"/>
                </a:solidFill>
                <a:latin typeface="+mn-lt"/>
              </a:rPr>
              <a:t>G</a:t>
            </a:r>
            <a:r>
              <a:rPr lang="ru-RU" sz="3200" b="1" spc="50" baseline="-25000" dirty="0" err="1">
                <a:solidFill>
                  <a:schemeClr val="bg1"/>
                </a:solidFill>
                <a:latin typeface="+mn-lt"/>
              </a:rPr>
              <a:t>кон</a:t>
            </a:r>
            <a:r>
              <a:rPr lang="ru-RU" sz="3200" b="1" spc="50" dirty="0">
                <a:solidFill>
                  <a:schemeClr val="bg1"/>
                </a:solidFill>
                <a:latin typeface="+mn-lt"/>
              </a:rPr>
              <a:t> &lt; </a:t>
            </a:r>
            <a:r>
              <a:rPr lang="ru-RU" sz="3200" b="1" spc="50" dirty="0" err="1">
                <a:solidFill>
                  <a:schemeClr val="bg1"/>
                </a:solidFill>
                <a:latin typeface="+mn-lt"/>
              </a:rPr>
              <a:t>ΔG</a:t>
            </a:r>
            <a:r>
              <a:rPr lang="ru-RU" sz="3200" b="1" spc="50" baseline="-25000" dirty="0" err="1">
                <a:solidFill>
                  <a:schemeClr val="bg1"/>
                </a:solidFill>
                <a:latin typeface="+mn-lt"/>
              </a:rPr>
              <a:t>нач</a:t>
            </a:r>
            <a:r>
              <a:rPr lang="ru-RU" sz="3200" b="1" spc="50" dirty="0" err="1">
                <a:solidFill>
                  <a:schemeClr val="bg1"/>
                </a:solidFill>
                <a:latin typeface="+mn-lt"/>
              </a:rPr>
              <a:t>, </a:t>
            </a:r>
            <a:r>
              <a:rPr lang="ru-RU" sz="3200" b="1" spc="50" dirty="0">
                <a:solidFill>
                  <a:schemeClr val="bg1"/>
                </a:solidFill>
                <a:latin typeface="+mn-lt"/>
              </a:rPr>
              <a:t>или ΔG &lt; 0.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spc="50" dirty="0">
                <a:solidFill>
                  <a:schemeClr val="bg1"/>
                </a:solidFill>
                <a:latin typeface="+mn-lt"/>
                <a:cs typeface="Arial" charset="0"/>
                <a:sym typeface="Symbol" pitchFamily="18" charset="2"/>
              </a:rPr>
              <a:t>В состоянии равновесия </a:t>
            </a:r>
            <a:r>
              <a:rPr lang="ru-RU" sz="3200" b="1" spc="50" dirty="0">
                <a:solidFill>
                  <a:schemeClr val="bg1"/>
                </a:solidFill>
                <a:latin typeface="+mn-lt"/>
                <a:sym typeface="Symbol" pitchFamily="18" charset="2"/>
              </a:rPr>
              <a:t>свободная </a:t>
            </a:r>
            <a:r>
              <a:rPr lang="ru-RU" sz="3200" b="1" spc="50" dirty="0">
                <a:solidFill>
                  <a:schemeClr val="bg1"/>
                </a:solidFill>
                <a:latin typeface="+mn-lt"/>
                <a:cs typeface="Arial" charset="0"/>
                <a:sym typeface="Symbol" pitchFamily="18" charset="2"/>
              </a:rPr>
              <a:t>энергия системы не меняется </a:t>
            </a:r>
          </a:p>
          <a:p>
            <a:pPr algn="ctr">
              <a:defRPr/>
            </a:pPr>
            <a:r>
              <a:rPr lang="ru-RU" sz="3200" b="1" spc="50" dirty="0">
                <a:solidFill>
                  <a:schemeClr val="bg1"/>
                </a:solidFill>
                <a:latin typeface="+mn-lt"/>
                <a:cs typeface="Arial" charset="0"/>
                <a:sym typeface="Symbol" pitchFamily="18" charset="2"/>
              </a:rPr>
              <a:t>G = </a:t>
            </a:r>
            <a:r>
              <a:rPr lang="ru-RU" sz="3200" b="1" spc="50" dirty="0" err="1">
                <a:solidFill>
                  <a:schemeClr val="bg1"/>
                </a:solidFill>
                <a:latin typeface="+mn-lt"/>
                <a:cs typeface="Arial" charset="0"/>
                <a:sym typeface="Symbol" pitchFamily="18" charset="2"/>
              </a:rPr>
              <a:t>const</a:t>
            </a:r>
            <a:r>
              <a:rPr lang="ru-RU" sz="3200" b="1" spc="50" dirty="0">
                <a:solidFill>
                  <a:schemeClr val="bg1"/>
                </a:solidFill>
                <a:latin typeface="+mn-lt"/>
                <a:cs typeface="Arial" charset="0"/>
                <a:sym typeface="Symbol" pitchFamily="18" charset="2"/>
              </a:rPr>
              <a:t>, </a:t>
            </a:r>
            <a:r>
              <a:rPr lang="ru-RU" sz="3200" b="1" spc="50" dirty="0">
                <a:solidFill>
                  <a:schemeClr val="bg1"/>
                </a:solidFill>
                <a:latin typeface="+mn-lt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200" b="1" spc="50" dirty="0">
                <a:solidFill>
                  <a:schemeClr val="bg1"/>
                </a:solidFill>
                <a:latin typeface="+mn-lt"/>
                <a:cs typeface="Arial" charset="0"/>
              </a:rPr>
              <a:t>G = 0 </a:t>
            </a:r>
            <a:endParaRPr lang="ru-RU" sz="3200" b="1" spc="50" dirty="0">
              <a:solidFill>
                <a:schemeClr val="bg1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0420" name="Picture 4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313"/>
            <a:ext cx="7715281" cy="15382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+mn-lt"/>
                <a:cs typeface="Arial" charset="0"/>
              </a:rPr>
              <a:t>Факторы,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определяющие ход процесса</a:t>
            </a:r>
            <a:endParaRPr lang="ru-RU" sz="4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852738"/>
            <a:ext cx="9144000" cy="3105150"/>
            <a:chOff x="0" y="0"/>
            <a:chExt cx="2081" cy="1956"/>
          </a:xfrm>
        </p:grpSpPr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1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eaLnBrk="0" hangingPunct="0"/>
              <a:endParaRPr lang="ru-RU" sz="2400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14" y="0"/>
              <a:ext cx="22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eaLnBrk="0" hangingPunct="0"/>
              <a:endParaRPr lang="ru-RU" sz="2400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439" y="0"/>
              <a:ext cx="164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 dirty="0">
                  <a:cs typeface="Arial" charset="0"/>
                </a:rPr>
                <a:t>Возможность самопроизвольного процесса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0" y="460"/>
              <a:ext cx="21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-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14" y="460"/>
              <a:ext cx="22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+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1" name="Rectangle 9"/>
            <p:cNvSpPr>
              <a:spLocks noChangeArrowheads="1"/>
            </p:cNvSpPr>
            <p:nvPr/>
          </p:nvSpPr>
          <p:spPr bwMode="auto">
            <a:xfrm>
              <a:off x="439" y="460"/>
              <a:ext cx="164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Возможен при любой температуре</a:t>
              </a:r>
            </a:p>
            <a:p>
              <a:pPr algn="just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2" name="Rectangle 10"/>
            <p:cNvSpPr>
              <a:spLocks noChangeArrowheads="1"/>
            </p:cNvSpPr>
            <p:nvPr/>
          </p:nvSpPr>
          <p:spPr bwMode="auto">
            <a:xfrm>
              <a:off x="0" y="834"/>
              <a:ext cx="21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-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3" name="Rectangle 11"/>
            <p:cNvSpPr>
              <a:spLocks noChangeArrowheads="1"/>
            </p:cNvSpPr>
            <p:nvPr/>
          </p:nvSpPr>
          <p:spPr bwMode="auto">
            <a:xfrm>
              <a:off x="214" y="834"/>
              <a:ext cx="22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sym typeface="Chemical" pitchFamily="34" charset="2"/>
                </a:rPr>
                <a:t>-</a:t>
              </a:r>
              <a:endParaRPr lang="ru-RU" sz="3200" b="1" dirty="0">
                <a:latin typeface="Times New Roman" pitchFamily="18" charset="0"/>
                <a:sym typeface="Chemical" pitchFamily="34" charset="2"/>
              </a:endParaRP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4" name="Rectangle 12"/>
            <p:cNvSpPr>
              <a:spLocks noChangeArrowheads="1"/>
            </p:cNvSpPr>
            <p:nvPr/>
          </p:nvSpPr>
          <p:spPr bwMode="auto">
            <a:xfrm>
              <a:off x="439" y="834"/>
              <a:ext cx="164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Возможен при низких температурах</a:t>
              </a:r>
            </a:p>
            <a:p>
              <a:pPr algn="just" eaLnBrk="0" hangingPunct="0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5" name="Rectangle 13"/>
            <p:cNvSpPr>
              <a:spLocks noChangeArrowheads="1"/>
            </p:cNvSpPr>
            <p:nvPr/>
          </p:nvSpPr>
          <p:spPr bwMode="auto">
            <a:xfrm>
              <a:off x="0" y="1208"/>
              <a:ext cx="21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+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6" name="Rectangle 14"/>
            <p:cNvSpPr>
              <a:spLocks noChangeArrowheads="1"/>
            </p:cNvSpPr>
            <p:nvPr/>
          </p:nvSpPr>
          <p:spPr bwMode="auto">
            <a:xfrm>
              <a:off x="214" y="1208"/>
              <a:ext cx="22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+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7" name="Rectangle 15"/>
            <p:cNvSpPr>
              <a:spLocks noChangeArrowheads="1"/>
            </p:cNvSpPr>
            <p:nvPr/>
          </p:nvSpPr>
          <p:spPr bwMode="auto">
            <a:xfrm>
              <a:off x="439" y="1208"/>
              <a:ext cx="164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Возможен при высоких температурах</a:t>
              </a:r>
            </a:p>
            <a:p>
              <a:pPr algn="just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8" name="Rectangle 16"/>
            <p:cNvSpPr>
              <a:spLocks noChangeArrowheads="1"/>
            </p:cNvSpPr>
            <p:nvPr/>
          </p:nvSpPr>
          <p:spPr bwMode="auto">
            <a:xfrm>
              <a:off x="0" y="1582"/>
              <a:ext cx="21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+</a:t>
              </a:r>
            </a:p>
            <a:p>
              <a:pPr algn="ctr" eaLnBrk="0" hangingPunct="0"/>
              <a:endParaRPr lang="ru-RU" sz="2400" b="1" dirty="0">
                <a:latin typeface="Times New Roman" pitchFamily="18" charset="0"/>
              </a:endParaRPr>
            </a:p>
          </p:txBody>
        </p:sp>
        <p:sp>
          <p:nvSpPr>
            <p:cNvPr id="66579" name="Rectangle 17"/>
            <p:cNvSpPr>
              <a:spLocks noChangeArrowheads="1"/>
            </p:cNvSpPr>
            <p:nvPr/>
          </p:nvSpPr>
          <p:spPr bwMode="auto">
            <a:xfrm>
              <a:off x="214" y="1582"/>
              <a:ext cx="22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  <a:sym typeface="Chemical" pitchFamily="34" charset="2"/>
                </a:rPr>
                <a:t>-</a:t>
              </a:r>
            </a:p>
            <a:p>
              <a:pPr algn="ctr" eaLnBrk="0" hangingPunct="0"/>
              <a:endParaRPr lang="ru-RU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6580" name="Rectangle 18"/>
            <p:cNvSpPr>
              <a:spLocks noChangeArrowheads="1"/>
            </p:cNvSpPr>
            <p:nvPr/>
          </p:nvSpPr>
          <p:spPr bwMode="auto">
            <a:xfrm>
              <a:off x="439" y="1582"/>
              <a:ext cx="164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Процесс невозможен</a:t>
              </a:r>
            </a:p>
            <a:p>
              <a:pPr algn="just" eaLnBrk="0" hangingPunct="0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133600" y="18288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 = 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 - T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3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</a:t>
            </a:r>
            <a:endParaRPr lang="ru-RU" sz="3600" b="1" i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" name="Picture 4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358346" cy="58817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 smtClean="0"/>
              <a:t>Биохимические реакции, сопровождающиеся уменьшением энергии Гиббса называют </a:t>
            </a:r>
            <a:r>
              <a:rPr lang="ru-RU" sz="4000" b="1" i="1" u="sng" dirty="0" err="1" smtClean="0"/>
              <a:t>экзэргоническими</a:t>
            </a:r>
            <a:r>
              <a:rPr lang="ru-RU" sz="4000" b="1" i="1" u="sng" dirty="0" smtClean="0"/>
              <a:t> реакциями, </a:t>
            </a:r>
            <a:r>
              <a:rPr lang="ru-RU" sz="4000" dirty="0" smtClean="0"/>
              <a:t>они могут совершаться самопроизвольно.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800" dirty="0" smtClean="0"/>
              <a:t>Если в течение </a:t>
            </a:r>
            <a:r>
              <a:rPr lang="ru-RU" sz="2800" dirty="0" err="1" smtClean="0"/>
              <a:t>экзэргонической</a:t>
            </a:r>
            <a:r>
              <a:rPr lang="ru-RU" sz="2800" dirty="0" smtClean="0"/>
              <a:t> реакции энергия Гиббса только понижается, то такая реакция протекает в данных условиях самопроизвольно и необратимо</a:t>
            </a:r>
            <a:r>
              <a:rPr lang="ru-RU" sz="3600" dirty="0" smtClean="0"/>
              <a:t>. </a:t>
            </a:r>
          </a:p>
          <a:p>
            <a:pPr algn="ctr">
              <a:spcBef>
                <a:spcPts val="0"/>
              </a:spcBef>
            </a:pPr>
            <a:r>
              <a:rPr lang="ru-RU" sz="4000" b="1" i="1" u="sng" dirty="0" err="1" smtClean="0"/>
              <a:t>Эндэргонические</a:t>
            </a:r>
            <a:r>
              <a:rPr lang="ru-RU" sz="4000" b="1" i="1" u="sng" dirty="0" smtClean="0"/>
              <a:t> реакции </a:t>
            </a:r>
            <a:r>
              <a:rPr lang="ru-RU" sz="4000" dirty="0" smtClean="0"/>
              <a:t>требуют подвода энергии, так как </a:t>
            </a:r>
            <a:r>
              <a:rPr lang="en-US" sz="4000" dirty="0" smtClean="0"/>
              <a:t>ΔG</a:t>
            </a:r>
            <a:r>
              <a:rPr lang="en-US" sz="4000" baseline="-25000" dirty="0" smtClean="0"/>
              <a:t>P</a:t>
            </a:r>
            <a:r>
              <a:rPr lang="en-US" sz="4000" dirty="0" smtClean="0"/>
              <a:t> </a:t>
            </a:r>
            <a:r>
              <a:rPr lang="ru-RU" sz="4000" dirty="0" smtClean="0"/>
              <a:t>&gt; 0.</a:t>
            </a:r>
          </a:p>
        </p:txBody>
      </p:sp>
      <p:pic>
        <p:nvPicPr>
          <p:cNvPr id="4" name="Picture 4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4338" y="260648"/>
            <a:ext cx="95726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08520" y="1556792"/>
            <a:ext cx="9252520" cy="2308324"/>
          </a:xfrm>
          <a:prstGeom prst="rect">
            <a:avLst/>
          </a:prstGeom>
          <a:solidFill>
            <a:srgbClr val="3333CC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sym typeface="Symbol" pitchFamily="18" charset="2"/>
              </a:rPr>
              <a:t>        </a:t>
            </a:r>
            <a:r>
              <a:rPr lang="ru-RU" sz="4800" b="1" dirty="0">
                <a:sym typeface="Symbol" pitchFamily="18" charset="2"/>
              </a:rPr>
              <a:t>Биохимические </a:t>
            </a:r>
            <a:r>
              <a:rPr lang="ru-RU" sz="4800" b="1" dirty="0" smtClean="0">
                <a:sym typeface="Symbol" pitchFamily="18" charset="2"/>
              </a:rPr>
              <a:t>процессы</a:t>
            </a:r>
            <a:r>
              <a:rPr lang="en-US" sz="4800" b="1" dirty="0" smtClean="0">
                <a:sym typeface="Symbol" pitchFamily="18" charset="2"/>
              </a:rPr>
              <a:t>:</a:t>
            </a:r>
            <a:r>
              <a:rPr lang="ru-RU" sz="4800" b="1" dirty="0" smtClean="0">
                <a:cs typeface="Arial" charset="0"/>
                <a:sym typeface="Symbol" pitchFamily="18" charset="2"/>
              </a:rPr>
              <a:t> </a:t>
            </a:r>
            <a:endParaRPr lang="ru-RU" sz="4800" b="1" dirty="0">
              <a:cs typeface="Arial" charset="0"/>
              <a:sym typeface="Symbol" pitchFamily="18" charset="2"/>
            </a:endParaRPr>
          </a:p>
          <a:p>
            <a:pPr algn="just">
              <a:defRPr/>
            </a:pPr>
            <a:r>
              <a:rPr lang="ru-RU" sz="4800" b="1" dirty="0">
                <a:cs typeface="Arial" charset="0"/>
                <a:sym typeface="Symbol" pitchFamily="18" charset="2"/>
              </a:rPr>
              <a:t>        </a:t>
            </a:r>
            <a:r>
              <a:rPr lang="ru-RU" sz="4800" b="1" dirty="0" err="1">
                <a:cs typeface="Arial" charset="0"/>
                <a:sym typeface="Symbol" pitchFamily="18" charset="2"/>
              </a:rPr>
              <a:t>Экзэргонические</a:t>
            </a:r>
            <a:r>
              <a:rPr lang="ru-RU" sz="4800" b="1" dirty="0">
                <a:cs typeface="Arial" charset="0"/>
                <a:sym typeface="Symbol" pitchFamily="18" charset="2"/>
              </a:rPr>
              <a:t>  </a:t>
            </a:r>
            <a:r>
              <a:rPr lang="ru-RU" sz="4800" b="1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800" b="1" dirty="0">
                <a:cs typeface="Arial" charset="0"/>
              </a:rPr>
              <a:t>G </a:t>
            </a:r>
            <a:r>
              <a:rPr lang="en-US" sz="4800" b="1" dirty="0">
                <a:cs typeface="Arial" charset="0"/>
              </a:rPr>
              <a:t>&lt;</a:t>
            </a:r>
            <a:r>
              <a:rPr lang="ru-RU" sz="4800" b="1" dirty="0">
                <a:cs typeface="Arial" charset="0"/>
              </a:rPr>
              <a:t> 0</a:t>
            </a:r>
          </a:p>
          <a:p>
            <a:pPr algn="just">
              <a:defRPr/>
            </a:pPr>
            <a:r>
              <a:rPr lang="ru-RU" sz="4800" b="1" dirty="0">
                <a:cs typeface="Arial" charset="0"/>
              </a:rPr>
              <a:t>        </a:t>
            </a:r>
            <a:r>
              <a:rPr lang="ru-RU" sz="4800" b="1" dirty="0" err="1">
                <a:cs typeface="Arial" charset="0"/>
              </a:rPr>
              <a:t>Эндэргонические</a:t>
            </a:r>
            <a:r>
              <a:rPr lang="ru-RU" sz="4800" b="1" dirty="0">
                <a:cs typeface="Arial" charset="0"/>
              </a:rPr>
              <a:t>  </a:t>
            </a:r>
            <a:r>
              <a:rPr lang="ru-RU" sz="4800" b="1" dirty="0">
                <a:sym typeface="Symbol" pitchFamily="18" charset="2"/>
              </a:rPr>
              <a:t></a:t>
            </a:r>
            <a:r>
              <a:rPr lang="ru-RU" sz="4800" b="1" dirty="0"/>
              <a:t>G </a:t>
            </a:r>
            <a:r>
              <a:rPr lang="en-US" sz="4800" b="1" dirty="0">
                <a:cs typeface="Arial" charset="0"/>
              </a:rPr>
              <a:t>&gt;</a:t>
            </a:r>
            <a:r>
              <a:rPr lang="ru-RU" sz="4800" b="1" dirty="0"/>
              <a:t> 0</a:t>
            </a:r>
            <a:endParaRPr lang="ru-RU" sz="4800" b="1" dirty="0"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" name="Picture 4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4338" y="260648"/>
            <a:ext cx="957262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3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 </a:t>
            </a:r>
            <a:r>
              <a:rPr lang="ru-RU" sz="3200" b="1" i="1" dirty="0"/>
              <a:t>Сопряжение </a:t>
            </a:r>
            <a:r>
              <a:rPr lang="ru-RU" sz="3200" b="1" i="1" dirty="0" err="1" smtClean="0"/>
              <a:t>экзэргонических</a:t>
            </a: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/>
              <a:t>и </a:t>
            </a:r>
            <a:r>
              <a:rPr lang="ru-RU" sz="3200" b="1" i="1" dirty="0" err="1" smtClean="0"/>
              <a:t>эндэргонических</a:t>
            </a:r>
            <a:r>
              <a:rPr lang="ru-RU" sz="3200" b="1" i="1" dirty="0" smtClean="0"/>
              <a:t> </a:t>
            </a:r>
            <a:r>
              <a:rPr lang="ru-RU" sz="3200" b="1" i="1" dirty="0"/>
              <a:t>процессов в организме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90364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биологических системах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термодинамически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невыгодные (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эндэргонические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реакции могут протекать лишь за счёт энергии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экзэргонических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называют энергетически </a:t>
            </a: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сопряжёнными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реакций происходят при участии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аденозинтрифосфата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(АТФ),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играющего роль сопрягающего фактора.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. 6-2. Аденозинтрифосфорная кислота (АТФ). В молекуле АТФ две высокоэнергетические (макроэргические) связи β и γ, они обозначены на рисунке знаком ~ (тильда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30611"/>
            <a:ext cx="5904656" cy="52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94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Рис. </a:t>
            </a:r>
            <a:r>
              <a:rPr lang="ru-RU" sz="2800" b="1" dirty="0" smtClean="0"/>
              <a:t>Аденозинтрифосфорная </a:t>
            </a:r>
            <a:r>
              <a:rPr lang="ru-RU" sz="2800" b="1" dirty="0"/>
              <a:t>кислота (АТФ</a:t>
            </a:r>
            <a:r>
              <a:rPr lang="ru-RU" sz="2800" b="1" dirty="0" smtClean="0"/>
              <a:t>)</a:t>
            </a:r>
            <a:r>
              <a:rPr lang="ru-RU" sz="2800" dirty="0"/>
              <a:t> </a:t>
            </a:r>
            <a:endParaRPr lang="en-US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975529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молекуле АТФ две </a:t>
            </a:r>
            <a:r>
              <a:rPr lang="ru-RU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высокоэнергетические (макроэргические) связи β и 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они обозначены на рисунке знаком 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(тильда).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живых организмах существует целая группа органических фосфатов, гидролиз которых приводит к освобождению большого количества свободной энергии. Такие соединения называют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высокоэнергетическими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фосфатами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60627"/>
              </p:ext>
            </p:extLst>
          </p:nvPr>
        </p:nvGraphicFramePr>
        <p:xfrm>
          <a:off x="0" y="1981754"/>
          <a:ext cx="9143999" cy="4943580"/>
        </p:xfrm>
        <a:graphic>
          <a:graphicData uri="http://schemas.openxmlformats.org/drawingml/2006/table">
            <a:tbl>
              <a:tblPr/>
              <a:tblGrid>
                <a:gridCol w="2954921"/>
                <a:gridCol w="3234157"/>
                <a:gridCol w="2954921"/>
              </a:tblGrid>
              <a:tr h="4208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Соединение</a:t>
                      </a:r>
                      <a:endParaRPr lang="ru-RU" sz="24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реакции</a:t>
                      </a:r>
                      <a:endParaRPr lang="ru-RU" sz="24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Δ</a:t>
                      </a:r>
                      <a:r>
                        <a:rPr lang="en-US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400" b="1" baseline="30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', </a:t>
                      </a:r>
                      <a:r>
                        <a:rPr lang="ru-RU" sz="2400" b="1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кДж/моль</a:t>
                      </a:r>
                      <a:endParaRPr lang="ru-RU" sz="24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2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Фосфоенолпируват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Пируват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61,86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,3-Бисфосфоглицерат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3-фосфоглицерат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54,34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09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Карбамоилфосфат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Карбамат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51,83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Креатинфосфат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Креатин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43,05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483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Ацетилфосфат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Уксусная кислота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43,05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АТФ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АДФ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30,51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АДФ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АМФ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Дифосфат(Н</a:t>
                      </a:r>
                      <a:r>
                        <a:rPr lang="ru-RU" sz="2000" baseline="-25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000" baseline="-25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 baseline="-25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dirty="0" smtClean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baseline="-25000" dirty="0" smtClean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 smtClean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27,59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Глюкозо- 1 -фосфат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20,90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0820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Фруктозо-6-фосфат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Фруктоза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15,88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Глюкозо-6-фосфат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13,79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Глицеролфосфат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Глицерин + Н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r>
                        <a:rPr lang="ru-RU" sz="2000" baseline="-25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</a:p>
                  </a:txBody>
                  <a:tcPr marL="31087" marR="31087" marT="31087" marB="310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глюкозы свободным фосфатом с образованием глюкозо-6-фосфата является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эндэргонической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ctr">
              <a:buAutoNum type="arabicParenBoth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Н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Глюкозо-6-фосфат + Н</a:t>
            </a:r>
            <a:r>
              <a:rPr lang="ru-RU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(ΔG = +13,8 кДж/моль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протекания такой реакции в сторону образования глюкозо-6-фосфата необходимо её сопряжение с другой реакцией, величина свободной энергии которой больше, чем требуется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АТФ → АДФ +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(ΔG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-30,5 кДж/моль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сопряжении процессов (1) и (2) в реакции, катализируемой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гексокиназой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глюкозы легко протекает в физиологических условиях; равновесие реакции сильно сдвинуто вправо, и она практически необратима: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Глюкоза + АТФ → Глюкозо-6-фосфат + АДФ (ΔG = -16,7 кДж/моль).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989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фосфорилирование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обмена веществ и энергии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5387732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пищеварение; 2 - катаболизм; 3 - анаболизм;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распад структурно-функциональных компонентов клеток;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экзэргонические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реакции; 6,7 -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эндэргонические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выведение из организма.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ис. 6-1. Общая схема обмена веществ и энергии. 1 - пищеварение; 2 - катаболизм; 3 - анаболизм; 4 - распад структурно-функциональных компонентов клеток; 5 - экзергонические реакции; 6,7 - эндергонические реакции; 8 - выведение из организм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6" y="925961"/>
            <a:ext cx="5305326" cy="45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∆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S°</a:t>
            </a:r>
            <a:r>
              <a:rPr lang="ru-RU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веществ вычислить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G°</a:t>
            </a:r>
            <a:r>
              <a:rPr lang="ru-RU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298(</a:t>
            </a:r>
            <a:r>
              <a:rPr lang="ru-RU" sz="3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определить возможность протекания реакции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(г)+3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(г)=2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(г)+2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(кДж/моль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О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=52,28;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393,51;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(ж)=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285,84;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S°</a:t>
            </a:r>
            <a:r>
              <a:rPr lang="ru-RU" sz="3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(Дж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=205,03;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=219,4;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213,6;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(ж) = 69,96.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Georgia" pitchFamily="18" charset="0"/>
                <a:cs typeface="Arial" charset="0"/>
              </a:rPr>
              <a:t>Энергия (Е)</a:t>
            </a:r>
            <a:r>
              <a:rPr lang="ru-RU" sz="3600" b="1" i="1" dirty="0" smtClean="0">
                <a:latin typeface="Georgia" pitchFamily="18" charset="0"/>
                <a:cs typeface="Arial" charset="0"/>
              </a:rPr>
              <a:t> </a:t>
            </a:r>
            <a:endParaRPr lang="en-US" sz="3600" b="1" i="1" dirty="0" smtClean="0">
              <a:latin typeface="Georgia" pitchFamily="18" charset="0"/>
              <a:cs typeface="Arial" charset="0"/>
            </a:endParaRPr>
          </a:p>
          <a:p>
            <a:pPr algn="ctr">
              <a:buNone/>
            </a:pPr>
            <a:r>
              <a:rPr lang="ru-RU" sz="3600" b="1" i="1" dirty="0" smtClean="0">
                <a:latin typeface="Georgia" pitchFamily="18" charset="0"/>
                <a:cs typeface="Arial" charset="0"/>
              </a:rPr>
              <a:t>-</a:t>
            </a:r>
            <a:r>
              <a:rPr lang="ru-RU" sz="3600" dirty="0" smtClean="0">
                <a:latin typeface="Georgia" pitchFamily="18" charset="0"/>
                <a:cs typeface="Arial" charset="0"/>
              </a:rPr>
              <a:t> </a:t>
            </a:r>
            <a:r>
              <a:rPr lang="ru-RU" sz="3600" b="1" dirty="0" smtClean="0">
                <a:latin typeface="Georgia" pitchFamily="18" charset="0"/>
                <a:cs typeface="Arial" charset="0"/>
              </a:rPr>
              <a:t>количественная мера интенсивности различных форм перемещения и взаимодействия частиц в системе, а также взаимодействие с окружающей средой. </a:t>
            </a:r>
          </a:p>
          <a:p>
            <a:pPr algn="ctr">
              <a:buNone/>
            </a:pPr>
            <a:r>
              <a:rPr lang="ru-RU" sz="3600" b="1" dirty="0" smtClean="0">
                <a:latin typeface="Georgia" pitchFamily="18" charset="0"/>
                <a:cs typeface="Arial" charset="0"/>
              </a:rPr>
              <a:t>Энергия имеет размерность </a:t>
            </a:r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кДж/моль.</a:t>
            </a:r>
            <a:r>
              <a:rPr lang="ru-RU" sz="3600" b="1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" name="Picture 9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0606" y="152400"/>
            <a:ext cx="633394" cy="6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35732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8479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/>
              <a:t>В зависимости от формы движения </a:t>
            </a:r>
            <a:r>
              <a:rPr lang="ru-RU" sz="4800" b="1" dirty="0" smtClean="0"/>
              <a:t>различают</a:t>
            </a:r>
            <a:r>
              <a:rPr lang="en-US" sz="4800" b="1" dirty="0" smtClean="0"/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тепловую</a:t>
            </a:r>
            <a:r>
              <a:rPr lang="ru-RU" sz="4800" b="1" dirty="0"/>
              <a:t>, </a:t>
            </a: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электрическую</a:t>
            </a:r>
            <a:r>
              <a:rPr lang="ru-RU" sz="4800" b="1" dirty="0"/>
              <a:t>, химическую, </a:t>
            </a: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ядерную </a:t>
            </a:r>
            <a:endParaRPr lang="en-US" sz="4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/>
              <a:t>и </a:t>
            </a:r>
            <a:r>
              <a:rPr lang="ru-RU" sz="4800" b="1" dirty="0"/>
              <a:t>другие виды энергии. </a:t>
            </a:r>
            <a:endParaRPr lang="ru-RU" sz="4800" b="1" dirty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0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72040"/>
            <a:ext cx="9145016" cy="63668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Georgia" panose="02040502050405020303" pitchFamily="18" charset="0"/>
              </a:rPr>
              <a:t>Энергетические потоки в живых системах</a:t>
            </a:r>
            <a:endParaRPr lang="en-US" sz="3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61248"/>
            <a:ext cx="9036496" cy="6633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Термодинамический </a:t>
            </a:r>
            <a:r>
              <a:rPr lang="ru-RU" dirty="0"/>
              <a:t>метод исследования </a:t>
            </a:r>
            <a:r>
              <a:rPr lang="ru-RU" dirty="0" smtClean="0"/>
              <a:t>применяют для </a:t>
            </a:r>
            <a:r>
              <a:rPr lang="ru-RU" dirty="0"/>
              <a:t>изучения обмена веществ и энергии, происходящего в клетках животных, растений и человека.</a:t>
            </a:r>
            <a:endParaRPr lang="en-US" dirty="0"/>
          </a:p>
        </p:txBody>
      </p:sp>
      <p:pic>
        <p:nvPicPr>
          <p:cNvPr id="2050" name="Picture 2" descr="https://studfile.net/html/2706/987/html_Lb14TirOnf.YLGn/img-6vzN8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/>
          <a:stretch/>
        </p:blipFill>
        <p:spPr bwMode="auto">
          <a:xfrm>
            <a:off x="35496" y="1340768"/>
            <a:ext cx="9001000" cy="38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29718" cy="6063952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3400" b="1" i="1" dirty="0" smtClean="0">
                <a:solidFill>
                  <a:schemeClr val="tx2"/>
                </a:solidFill>
                <a:latin typeface="Georgia" pitchFamily="18" charset="0"/>
              </a:rPr>
              <a:t>Системой</a:t>
            </a:r>
            <a:r>
              <a:rPr lang="ru-RU" sz="3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400" b="1" dirty="0" smtClean="0">
                <a:latin typeface="Georgia" pitchFamily="18" charset="0"/>
              </a:rPr>
              <a:t>называют  тело или группу взаимодействующих тел, фактически или мысленно выделяемых из окружающей среды.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19119"/>
              </p:ext>
            </p:extLst>
          </p:nvPr>
        </p:nvGraphicFramePr>
        <p:xfrm>
          <a:off x="0" y="2527666"/>
          <a:ext cx="9144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Feather_writ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0606" y="152400"/>
            <a:ext cx="633394" cy="63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FFFFFF"/>
      </a:dk1>
      <a:lt1>
        <a:srgbClr val="0033CC"/>
      </a:lt1>
      <a:dk2>
        <a:srgbClr val="FFFF00"/>
      </a:dk2>
      <a:lt2>
        <a:srgbClr val="262672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2459</Words>
  <Application>Microsoft Office PowerPoint</Application>
  <PresentationFormat>Экран (4:3)</PresentationFormat>
  <Paragraphs>468</Paragraphs>
  <Slides>60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Поток</vt:lpstr>
      <vt:lpstr>Corel PHOTO-PAINT 11.0 Image</vt:lpstr>
      <vt:lpstr>химическая термодинамика   </vt:lpstr>
      <vt:lpstr>ЦЕЛИ ЛЕКЦИИ </vt:lpstr>
      <vt:lpstr>План:</vt:lpstr>
      <vt:lpstr>1.Основные понятия термодинамики</vt:lpstr>
      <vt:lpstr>Презентация PowerPoint</vt:lpstr>
      <vt:lpstr>Презентация PowerPoint</vt:lpstr>
      <vt:lpstr>Презентация PowerPoint</vt:lpstr>
      <vt:lpstr>Энергетические потоки в живых системах</vt:lpstr>
      <vt:lpstr>Презентация PowerPoint</vt:lpstr>
      <vt:lpstr>Презентация PowerPoint</vt:lpstr>
      <vt:lpstr>Презентация PowerPoint</vt:lpstr>
      <vt:lpstr>Термодинамическая система характеризуется определенными значениями ее свойств, которые называются параметрами состояния. </vt:lpstr>
      <vt:lpstr>Презентация PowerPoint</vt:lpstr>
      <vt:lpstr>Состояние системы: Совокупность всех физических и химических свойств системы характеризует её термодинамическое состояние. </vt:lpstr>
      <vt:lpstr>Гидродинамическая модель равновесного (а) и стационарного (б) состояний</vt:lpstr>
      <vt:lpstr>Термодинамический процесс - это переход системы из одного состояния в другое.</vt:lpstr>
      <vt:lpstr>Термодинамические процессы</vt:lpstr>
      <vt:lpstr>К термодинамическим функциям системы относятся: </vt:lpstr>
      <vt:lpstr>2. Внутренняя энергия системы, энтальпия.  Первый закон термодинамики. </vt:lpstr>
      <vt:lpstr>Презентация PowerPoint</vt:lpstr>
      <vt:lpstr>Первое начало термодинамики имеет несколько формулировок:</vt:lpstr>
      <vt:lpstr>Презентация PowerPoint</vt:lpstr>
      <vt:lpstr>Презентация PowerPoint</vt:lpstr>
      <vt:lpstr>Энтальпия – это термодинамическая функция, характеризующая энергетическое состояние системы при изобарно-изотермическом процессе.</vt:lpstr>
      <vt:lpstr>Презентация PowerPoint</vt:lpstr>
      <vt:lpstr>Стандартные энтальпии образования  некоторых веществ</vt:lpstr>
      <vt:lpstr>Энтальпия сгорания (Н сгор ) – тепловой эффект реакции окисления кислородом 1 моль вещества до образования высших оксидов</vt:lpstr>
      <vt:lpstr>Энтальпии сгорания некоторых веществ в стандартных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Закон Гесса и его следствие. </vt:lpstr>
      <vt:lpstr>Согласно закону Гесса, тепловые эффекты всех реакций связаны следующим соотношением:</vt:lpstr>
      <vt:lpstr>Презентация PowerPoint</vt:lpstr>
      <vt:lpstr>Презентация PowerPoint</vt:lpstr>
      <vt:lpstr>Презентация PowerPoint</vt:lpstr>
      <vt:lpstr>Энтропия</vt:lpstr>
      <vt:lpstr>Презентация PowerPoint</vt:lpstr>
      <vt:lpstr>Для полной характеристики движения частиц в системе наряду с энергией и энтропией существует еще одна функция состояния - информация.</vt:lpstr>
      <vt:lpstr>Физический смысл этого закона:  за полученную информацию система платит уменьшением своей энтропии, поэтому получение системой любой информации всегда связано с возрастанием энтропии в окружающей среде.   S + I = const</vt:lpstr>
      <vt:lpstr>Одним из важных аспектов термодинамики является формулировка условий самопроизвольности протекания любых процессов.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Термодинамические константы некоторых веществ </vt:lpstr>
      <vt:lpstr>Соотношение между изменениями важнейших термодинамических параметров и функций,  описывающими химические и биохимические процессы при р, Т = const, представлено на схеме:</vt:lpstr>
      <vt:lpstr>Презентация PowerPoint</vt:lpstr>
      <vt:lpstr>Факторы,  определяющие ход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Poddubny</cp:lastModifiedBy>
  <cp:revision>86</cp:revision>
  <dcterms:created xsi:type="dcterms:W3CDTF">2013-02-08T05:17:13Z</dcterms:created>
  <dcterms:modified xsi:type="dcterms:W3CDTF">2021-02-08T08:13:07Z</dcterms:modified>
</cp:coreProperties>
</file>